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9"/>
  </p:notesMasterIdLst>
  <p:handoutMasterIdLst>
    <p:handoutMasterId r:id="rId20"/>
  </p:handoutMasterIdLst>
  <p:sldIdLst>
    <p:sldId id="268" r:id="rId2"/>
    <p:sldId id="269" r:id="rId3"/>
    <p:sldId id="258" r:id="rId4"/>
    <p:sldId id="262" r:id="rId5"/>
    <p:sldId id="270" r:id="rId6"/>
    <p:sldId id="271" r:id="rId7"/>
    <p:sldId id="272" r:id="rId8"/>
    <p:sldId id="273" r:id="rId9"/>
    <p:sldId id="275" r:id="rId10"/>
    <p:sldId id="274" r:id="rId11"/>
    <p:sldId id="276" r:id="rId12"/>
    <p:sldId id="265" r:id="rId13"/>
    <p:sldId id="277" r:id="rId14"/>
    <p:sldId id="278" r:id="rId15"/>
    <p:sldId id="281" r:id="rId16"/>
    <p:sldId id="279" r:id="rId17"/>
    <p:sldId id="280" r:id="rId18"/>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7" d="100"/>
          <a:sy n="107" d="100"/>
        </p:scale>
        <p:origin x="-90" y="-234"/>
      </p:cViewPr>
      <p:guideLst>
        <p:guide orient="horz" pos="2160"/>
        <p:guide pos="3840"/>
      </p:guideLst>
    </p:cSldViewPr>
  </p:slideViewPr>
  <p:notesTextViewPr>
    <p:cViewPr>
      <p:scale>
        <a:sx n="1" d="1"/>
        <a:sy n="1" d="1"/>
      </p:scale>
      <p:origin x="0" y="0"/>
    </p:cViewPr>
  </p:notesTextViewPr>
  <p:notesViewPr>
    <p:cSldViewPr snapToGrid="0">
      <p:cViewPr varScale="1">
        <p:scale>
          <a:sx n="82" d="100"/>
          <a:sy n="82" d="100"/>
        </p:scale>
        <p:origin x="3852" y="7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6C20BA7-DF9C-49B2-B5DA-D9BE74317D44}" type="datetimeFigureOut">
              <a:rPr lang="en-US"/>
              <a:pPr>
                <a:defRPr/>
              </a:pPr>
              <a:t>5/7/2014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AE464F9F-84E1-4311-B740-49844E23240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A88E22E-9867-4C6A-BE80-2A3401FCB50A}" type="datetimeFigureOut">
              <a:rPr lang="en-US"/>
              <a:pPr>
                <a:defRPr/>
              </a:pPr>
              <a:t>5/7/2014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43C4AC5B-1342-427B-97C1-530CDE95B63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4245434"/>
            <a:ext cx="8686800" cy="1464906"/>
          </a:xfrm>
        </p:spPr>
        <p:txBody>
          <a:bodyPr>
            <a:normAutofit/>
          </a:bodyPr>
          <a:lstStyle>
            <a:lvl1pPr algn="l">
              <a:lnSpc>
                <a:spcPct val="80000"/>
              </a:lnSpc>
              <a:defRPr sz="4800">
                <a:solidFill>
                  <a:schemeClr val="bg1"/>
                </a:solidFill>
                <a:effectLst>
                  <a:outerShdw blurRad="63500" algn="ctr" rotWithShape="0">
                    <a:prstClr val="black">
                      <a:alpha val="40000"/>
                    </a:prstClr>
                  </a:outerShdw>
                </a:effectLst>
              </a:defRPr>
            </a:lvl1pPr>
          </a:lstStyle>
          <a:p>
            <a:r>
              <a:rPr lang="lt-LT" smtClean="0"/>
              <a:t>Spustelėję redag. ruoš. pavad. stilių</a:t>
            </a:r>
            <a:endParaRPr lang="en-US" dirty="0"/>
          </a:p>
        </p:txBody>
      </p:sp>
      <p:sp>
        <p:nvSpPr>
          <p:cNvPr id="3" name="Subtitle 2"/>
          <p:cNvSpPr>
            <a:spLocks noGrp="1"/>
          </p:cNvSpPr>
          <p:nvPr>
            <p:ph type="subTitle" idx="1"/>
          </p:nvPr>
        </p:nvSpPr>
        <p:spPr>
          <a:xfrm>
            <a:off x="1066800" y="5731795"/>
            <a:ext cx="8686800" cy="440405"/>
          </a:xfrm>
        </p:spPr>
        <p:txBody>
          <a:bodyPr/>
          <a:lstStyle>
            <a:lvl1pPr marL="0" indent="0" algn="l">
              <a:spcBef>
                <a:spcPts val="0"/>
              </a:spcBef>
              <a:buNone/>
              <a:defRPr sz="2400">
                <a:solidFill>
                  <a:schemeClr val="bg1"/>
                </a:solidFill>
                <a:effectLst>
                  <a:outerShdw blurRad="63500" algn="ctr" rotWithShape="0">
                    <a:prstClr val="black">
                      <a:alpha val="40000"/>
                    </a:prst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smtClean="0"/>
              <a:t>Spustelėję redag. ruoš. paantrš. stilių</a:t>
            </a:r>
            <a:endParaRPr lang="en-US" dirty="0"/>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Vertical Text Placeholder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lvl1pPr>
              <a:defRPr/>
            </a:lvl1pPr>
          </a:lstStyle>
          <a:p>
            <a:pPr>
              <a:defRPr/>
            </a:pPr>
            <a:fld id="{26EBB7F4-B0D3-4EFA-86C4-632FF41AF804}" type="datetimeFigureOut">
              <a:rPr lang="en-US"/>
              <a:pPr>
                <a:defRPr/>
              </a:pPr>
              <a:t>5/7/2014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8F56BB-9B1C-431C-9B87-C3BF152EF602}" type="slidenum">
              <a:rPr lang="en-US"/>
              <a:pPr>
                <a:defRPr/>
              </a:pPr>
              <a:t>‹#›</a:t>
            </a:fld>
            <a:endParaRPr 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6400" y="457200"/>
            <a:ext cx="1828800" cy="5719762"/>
          </a:xfrm>
        </p:spPr>
        <p:txBody>
          <a:bodyPr vert="eaVert"/>
          <a:lstStyle/>
          <a:p>
            <a:r>
              <a:rPr lang="lt-LT" smtClean="0"/>
              <a:t>Spustelėję redag. ruoš. pavad. stilių</a:t>
            </a:r>
            <a:endParaRPr lang="en-US"/>
          </a:p>
        </p:txBody>
      </p:sp>
      <p:sp>
        <p:nvSpPr>
          <p:cNvPr id="3" name="Vertical Text Placeholder 2"/>
          <p:cNvSpPr>
            <a:spLocks noGrp="1"/>
          </p:cNvSpPr>
          <p:nvPr>
            <p:ph type="body" orient="vert" idx="1"/>
          </p:nvPr>
        </p:nvSpPr>
        <p:spPr>
          <a:xfrm>
            <a:off x="1066800" y="457200"/>
            <a:ext cx="7955280" cy="5719762"/>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lvl1pPr>
              <a:defRPr/>
            </a:lvl1pPr>
          </a:lstStyle>
          <a:p>
            <a:pPr>
              <a:defRPr/>
            </a:pPr>
            <a:fld id="{0C3D11EC-A9CA-45E2-80A8-48581979D3D1}" type="datetimeFigureOut">
              <a:rPr lang="en-US"/>
              <a:pPr>
                <a:defRPr/>
              </a:pPr>
              <a:t>5/7/2014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CC9A11-5BFF-428E-86B2-6BCAEC608BE4}" type="slidenum">
              <a:rPr lang="en-US"/>
              <a:pPr>
                <a:defRPr/>
              </a:pPr>
              <a:t>‹#›</a:t>
            </a:fld>
            <a:endParaRPr lang="en-U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Content Placeholder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lvl1pPr>
              <a:defRPr/>
            </a:lvl1pPr>
          </a:lstStyle>
          <a:p>
            <a:pPr>
              <a:defRPr/>
            </a:pPr>
            <a:fld id="{A166DD6B-E4A4-457C-875D-ACA24AA0C0F7}" type="datetimeFigureOut">
              <a:rPr lang="en-US"/>
              <a:pPr>
                <a:defRPr/>
              </a:pPr>
              <a:t>5/7/2014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DA0A1A-79C7-4173-919E-929B1B2085BD}" type="slidenum">
              <a:rPr lang="en-US"/>
              <a:pPr>
                <a:defRPr/>
              </a:pPr>
              <a:t>‹#›</a:t>
            </a:fld>
            <a:endParaRPr 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9848" y="4242816"/>
            <a:ext cx="8686800" cy="1463040"/>
          </a:xfrm>
        </p:spPr>
        <p:txBody>
          <a:bodyPr>
            <a:normAutofit/>
          </a:bodyPr>
          <a:lstStyle>
            <a:lvl1pPr>
              <a:defRPr sz="4800"/>
            </a:lvl1pPr>
          </a:lstStyle>
          <a:p>
            <a:r>
              <a:rPr lang="lt-LT" smtClean="0"/>
              <a:t>Spustelėję redag. ruoš. pavad. stilių</a:t>
            </a:r>
            <a:endParaRPr lang="en-US"/>
          </a:p>
        </p:txBody>
      </p:sp>
      <p:sp>
        <p:nvSpPr>
          <p:cNvPr id="3" name="Text Placeholder 2"/>
          <p:cNvSpPr>
            <a:spLocks noGrp="1"/>
          </p:cNvSpPr>
          <p:nvPr>
            <p:ph type="body" idx="1"/>
          </p:nvPr>
        </p:nvSpPr>
        <p:spPr>
          <a:xfrm>
            <a:off x="1066799" y="5733288"/>
            <a:ext cx="8686800" cy="438912"/>
          </a:xfrm>
        </p:spPr>
        <p:txBody>
          <a:bodyPr/>
          <a:lstStyle>
            <a:lvl1pPr marL="0" indent="0">
              <a:spcBef>
                <a:spcPts val="0"/>
              </a:spcBef>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lt-LT" smtClean="0"/>
              <a:t>Spustelėję redag. ruoš. teksto stilių</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Content Placeholder 2"/>
          <p:cNvSpPr>
            <a:spLocks noGrp="1"/>
          </p:cNvSpPr>
          <p:nvPr>
            <p:ph sz="half" idx="1"/>
          </p:nvPr>
        </p:nvSpPr>
        <p:spPr>
          <a:xfrm>
            <a:off x="1066800" y="1904999"/>
            <a:ext cx="4800600" cy="4271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Content Placeholder 3"/>
          <p:cNvSpPr>
            <a:spLocks noGrp="1"/>
          </p:cNvSpPr>
          <p:nvPr>
            <p:ph sz="half" idx="2"/>
          </p:nvPr>
        </p:nvSpPr>
        <p:spPr>
          <a:xfrm>
            <a:off x="6324600" y="1904999"/>
            <a:ext cx="4800600" cy="4271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Date Placeholder 3"/>
          <p:cNvSpPr>
            <a:spLocks noGrp="1"/>
          </p:cNvSpPr>
          <p:nvPr>
            <p:ph type="dt" sz="half" idx="10"/>
          </p:nvPr>
        </p:nvSpPr>
        <p:spPr/>
        <p:txBody>
          <a:bodyPr/>
          <a:lstStyle>
            <a:lvl1pPr>
              <a:defRPr/>
            </a:lvl1pPr>
          </a:lstStyle>
          <a:p>
            <a:pPr>
              <a:defRPr/>
            </a:pPr>
            <a:fld id="{FC433BEE-CBF1-482D-9B17-A80EE2D2E8E6}" type="datetimeFigureOut">
              <a:rPr lang="en-US"/>
              <a:pPr>
                <a:defRPr/>
              </a:pPr>
              <a:t>5/7/2014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2B0D9B-7B97-41DD-B557-752E980DA473}" type="slidenum">
              <a:rPr lang="en-US"/>
              <a:pPr>
                <a:defRPr/>
              </a:pPr>
              <a:t>‹#›</a:t>
            </a:fld>
            <a:endParaRPr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Text Placeholder 2"/>
          <p:cNvSpPr>
            <a:spLocks noGrp="1"/>
          </p:cNvSpPr>
          <p:nvPr>
            <p:ph type="body" idx="1"/>
          </p:nvPr>
        </p:nvSpPr>
        <p:spPr>
          <a:xfrm>
            <a:off x="1066800" y="1772815"/>
            <a:ext cx="4800600" cy="737121"/>
          </a:xfrm>
        </p:spPr>
        <p:txBody>
          <a:bodyPr anchor="ctr"/>
          <a:lstStyle>
            <a:lvl1pPr marL="0" indent="0">
              <a:spcBef>
                <a:spcPts val="0"/>
              </a:spcBef>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Content Placeholder 3"/>
          <p:cNvSpPr>
            <a:spLocks noGrp="1"/>
          </p:cNvSpPr>
          <p:nvPr>
            <p:ph sz="half" idx="2"/>
          </p:nvPr>
        </p:nvSpPr>
        <p:spPr>
          <a:xfrm>
            <a:off x="1066800" y="2509937"/>
            <a:ext cx="4800600" cy="36622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Text Placeholder 4"/>
          <p:cNvSpPr>
            <a:spLocks noGrp="1"/>
          </p:cNvSpPr>
          <p:nvPr>
            <p:ph type="body" sz="quarter" idx="3"/>
          </p:nvPr>
        </p:nvSpPr>
        <p:spPr>
          <a:xfrm>
            <a:off x="6324600" y="1772815"/>
            <a:ext cx="4800600" cy="737121"/>
          </a:xfrm>
        </p:spPr>
        <p:txBody>
          <a:bodyPr anchor="ctr"/>
          <a:lstStyle>
            <a:lvl1pPr marL="0" indent="0">
              <a:spcBef>
                <a:spcPts val="0"/>
              </a:spcBef>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Content Placeholder 5"/>
          <p:cNvSpPr>
            <a:spLocks noGrp="1"/>
          </p:cNvSpPr>
          <p:nvPr>
            <p:ph sz="quarter" idx="4"/>
          </p:nvPr>
        </p:nvSpPr>
        <p:spPr>
          <a:xfrm>
            <a:off x="6324600" y="2509937"/>
            <a:ext cx="4800600" cy="36622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7" name="Date Placeholder 3"/>
          <p:cNvSpPr>
            <a:spLocks noGrp="1"/>
          </p:cNvSpPr>
          <p:nvPr>
            <p:ph type="dt" sz="half" idx="10"/>
          </p:nvPr>
        </p:nvSpPr>
        <p:spPr/>
        <p:txBody>
          <a:bodyPr/>
          <a:lstStyle>
            <a:lvl1pPr>
              <a:defRPr/>
            </a:lvl1pPr>
          </a:lstStyle>
          <a:p>
            <a:pPr>
              <a:defRPr/>
            </a:pPr>
            <a:fld id="{B89F7B15-95B8-44AA-A1A0-0E37BDB767DC}" type="datetimeFigureOut">
              <a:rPr lang="en-US"/>
              <a:pPr>
                <a:defRPr/>
              </a:pPr>
              <a:t>5/7/2014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65CB3EF-B2A0-41AD-9339-A404F1D4240E}" type="slidenum">
              <a:rPr lang="en-US"/>
              <a:pPr>
                <a:defRPr/>
              </a:pPr>
              <a:t>‹#›</a:t>
            </a:fld>
            <a:endParaRPr 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Date Placeholder 3"/>
          <p:cNvSpPr>
            <a:spLocks noGrp="1"/>
          </p:cNvSpPr>
          <p:nvPr>
            <p:ph type="dt" sz="half" idx="10"/>
          </p:nvPr>
        </p:nvSpPr>
        <p:spPr/>
        <p:txBody>
          <a:bodyPr/>
          <a:lstStyle>
            <a:lvl1pPr>
              <a:defRPr/>
            </a:lvl1pPr>
          </a:lstStyle>
          <a:p>
            <a:pPr>
              <a:defRPr/>
            </a:pPr>
            <a:fld id="{496B0D19-A8E2-4F30-B970-FD39A4E4862A}" type="datetimeFigureOut">
              <a:rPr lang="en-US"/>
              <a:pPr>
                <a:defRPr/>
              </a:pPr>
              <a:t>5/7/2014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A8F1F8-2977-4336-81D8-6DFBB94B301B}" type="slidenum">
              <a:rPr lang="en-US"/>
              <a:pPr>
                <a:defRPr/>
              </a:pPr>
              <a:t>‹#›</a:t>
            </a:fld>
            <a:endParaRPr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D5341C8-4BFA-48B3-9D88-3320071C38AA}" type="datetimeFigureOut">
              <a:rPr lang="en-US"/>
              <a:pPr>
                <a:defRPr/>
              </a:pPr>
              <a:t>5/7/2014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DA373D9-37BE-4728-93A1-7F8F099CD6FE}" type="slidenum">
              <a:rPr lang="en-US"/>
              <a:pPr>
                <a:defRPr/>
              </a:pPr>
              <a:t>‹#›</a:t>
            </a:fld>
            <a:endParaRPr lang="en-US"/>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6842760" y="3090672"/>
            <a:ext cx="4663440" cy="1828800"/>
          </a:xfrm>
        </p:spPr>
        <p:txBody>
          <a:bodyPr>
            <a:normAutofit/>
          </a:bodyPr>
          <a:lstStyle>
            <a:lvl1pPr>
              <a:defRPr sz="3600"/>
            </a:lvl1pPr>
          </a:lstStyle>
          <a:p>
            <a:r>
              <a:rPr lang="lt-LT" smtClean="0"/>
              <a:t>Spustelėję redag. ruoš. pavad. stilių</a:t>
            </a:r>
            <a:endParaRPr lang="en-US"/>
          </a:p>
        </p:txBody>
      </p:sp>
      <p:sp>
        <p:nvSpPr>
          <p:cNvPr id="3" name="Content Placeholder 2"/>
          <p:cNvSpPr>
            <a:spLocks noGrp="1"/>
          </p:cNvSpPr>
          <p:nvPr>
            <p:ph idx="1"/>
          </p:nvPr>
        </p:nvSpPr>
        <p:spPr>
          <a:xfrm>
            <a:off x="685799" y="457200"/>
            <a:ext cx="5410201" cy="57150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Text Placeholder 3"/>
          <p:cNvSpPr>
            <a:spLocks noGrp="1"/>
          </p:cNvSpPr>
          <p:nvPr>
            <p:ph type="body" sz="half" idx="2"/>
          </p:nvPr>
        </p:nvSpPr>
        <p:spPr>
          <a:xfrm>
            <a:off x="6842760" y="4983480"/>
            <a:ext cx="4663440" cy="118872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smtClean="0"/>
              <a:t>Spustelėję redag. ruoš. teksto stilių</a:t>
            </a:r>
          </a:p>
        </p:txBody>
      </p:sp>
      <p:sp>
        <p:nvSpPr>
          <p:cNvPr id="5" name="Date Placeholder 3"/>
          <p:cNvSpPr>
            <a:spLocks noGrp="1"/>
          </p:cNvSpPr>
          <p:nvPr>
            <p:ph type="dt" sz="half" idx="10"/>
          </p:nvPr>
        </p:nvSpPr>
        <p:spPr/>
        <p:txBody>
          <a:bodyPr/>
          <a:lstStyle>
            <a:lvl1pPr>
              <a:defRPr/>
            </a:lvl1pPr>
          </a:lstStyle>
          <a:p>
            <a:pPr>
              <a:defRPr/>
            </a:pPr>
            <a:fld id="{0E5B00C9-0B6D-4B38-8C24-BFCCEC49B297}" type="datetimeFigureOut">
              <a:rPr lang="en-US"/>
              <a:pPr>
                <a:defRPr/>
              </a:pPr>
              <a:t>5/7/2014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6D69A00-D7A9-41F0-81BF-90592D50A330}" type="slidenum">
              <a:rPr lang="en-US"/>
              <a:pPr>
                <a:defRPr/>
              </a:pPr>
              <a:t>‹#›</a:t>
            </a:fld>
            <a:endParaRPr lang="en-US"/>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6842760" y="3093099"/>
            <a:ext cx="4663440" cy="1828800"/>
          </a:xfrm>
        </p:spPr>
        <p:txBody>
          <a:bodyPr>
            <a:normAutofit/>
          </a:bodyPr>
          <a:lstStyle>
            <a:lvl1pPr>
              <a:defRPr sz="3600"/>
            </a:lvl1pPr>
          </a:lstStyle>
          <a:p>
            <a:r>
              <a:rPr lang="lt-LT" smtClean="0"/>
              <a:t>Spustelėję redag. ruoš. pavad. stilių</a:t>
            </a:r>
            <a:endParaRPr lang="en-US" dirty="0"/>
          </a:p>
        </p:txBody>
      </p:sp>
      <p:sp>
        <p:nvSpPr>
          <p:cNvPr id="3" name="Picture Placeholder 2"/>
          <p:cNvSpPr>
            <a:spLocks noGrp="1"/>
          </p:cNvSpPr>
          <p:nvPr>
            <p:ph type="pic" idx="1"/>
          </p:nvPr>
        </p:nvSpPr>
        <p:spPr>
          <a:xfrm>
            <a:off x="0" y="0"/>
            <a:ext cx="6096000" cy="6858000"/>
          </a:xfrm>
        </p:spPr>
        <p:txBody>
          <a:bodyPr tIns="4572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lt-LT" noProof="0" smtClean="0"/>
              <a:t>Spustelėkite piktogr. norėdami įtraukti pav.</a:t>
            </a:r>
            <a:endParaRPr lang="en-US" noProof="0"/>
          </a:p>
        </p:txBody>
      </p:sp>
      <p:sp>
        <p:nvSpPr>
          <p:cNvPr id="4" name="Text Placeholder 3"/>
          <p:cNvSpPr>
            <a:spLocks noGrp="1"/>
          </p:cNvSpPr>
          <p:nvPr>
            <p:ph type="body" sz="half" idx="2"/>
          </p:nvPr>
        </p:nvSpPr>
        <p:spPr>
          <a:xfrm>
            <a:off x="6842760" y="4983480"/>
            <a:ext cx="4663440" cy="118872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smtClean="0"/>
              <a:t>Spustelėję redag. ruoš. teksto stilių</a:t>
            </a: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6800" y="457200"/>
            <a:ext cx="10058400" cy="11890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lt-LT" smtClean="0"/>
              <a:t>Spustelėję redag. ruoš. pavad. stilių</a:t>
            </a:r>
            <a:endParaRPr lang="en-US" smtClean="0"/>
          </a:p>
        </p:txBody>
      </p:sp>
      <p:sp>
        <p:nvSpPr>
          <p:cNvPr id="1027" name="Text Placeholder 2"/>
          <p:cNvSpPr>
            <a:spLocks noGrp="1"/>
          </p:cNvSpPr>
          <p:nvPr>
            <p:ph type="body" idx="1"/>
          </p:nvPr>
        </p:nvSpPr>
        <p:spPr bwMode="auto">
          <a:xfrm>
            <a:off x="1066800" y="1905000"/>
            <a:ext cx="100584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smtClean="0"/>
          </a:p>
        </p:txBody>
      </p:sp>
      <p:sp>
        <p:nvSpPr>
          <p:cNvPr id="4" name="Date Placeholder 3"/>
          <p:cNvSpPr>
            <a:spLocks noGrp="1"/>
          </p:cNvSpPr>
          <p:nvPr>
            <p:ph type="dt" sz="half" idx="2"/>
          </p:nvPr>
        </p:nvSpPr>
        <p:spPr>
          <a:xfrm>
            <a:off x="1066800" y="6400800"/>
            <a:ext cx="1096963" cy="228600"/>
          </a:xfrm>
          <a:prstGeom prst="rect">
            <a:avLst/>
          </a:prstGeom>
        </p:spPr>
        <p:txBody>
          <a:bodyPr vert="horz" lIns="91440" tIns="45720" rIns="91440" bIns="45720" rtlCol="0" anchor="ctr"/>
          <a:lstStyle>
            <a:lvl1pPr algn="l" fontAlgn="auto">
              <a:spcBef>
                <a:spcPts val="0"/>
              </a:spcBef>
              <a:spcAft>
                <a:spcPts val="0"/>
              </a:spcAft>
              <a:defRPr sz="800" smtClean="0">
                <a:solidFill>
                  <a:schemeClr val="tx1"/>
                </a:solidFill>
                <a:latin typeface="+mn-lt"/>
                <a:cs typeface="+mn-cs"/>
              </a:defRPr>
            </a:lvl1pPr>
          </a:lstStyle>
          <a:p>
            <a:pPr>
              <a:defRPr/>
            </a:pPr>
            <a:fld id="{42448918-DAE4-4550-BE08-48B6B3F13DC2}" type="datetimeFigureOut">
              <a:rPr lang="en-US"/>
              <a:pPr>
                <a:defRPr/>
              </a:pPr>
              <a:t>5/7/2014</a:t>
            </a:fld>
            <a:endParaRPr lang="en-US"/>
          </a:p>
        </p:txBody>
      </p:sp>
      <p:sp>
        <p:nvSpPr>
          <p:cNvPr id="5" name="Footer Placeholder 4"/>
          <p:cNvSpPr>
            <a:spLocks noGrp="1"/>
          </p:cNvSpPr>
          <p:nvPr>
            <p:ph type="ftr" sz="quarter" idx="3"/>
          </p:nvPr>
        </p:nvSpPr>
        <p:spPr>
          <a:xfrm>
            <a:off x="2422525" y="6400800"/>
            <a:ext cx="7315200" cy="228600"/>
          </a:xfrm>
          <a:prstGeom prst="rect">
            <a:avLst/>
          </a:prstGeom>
        </p:spPr>
        <p:txBody>
          <a:bodyPr vert="horz" lIns="91440" tIns="45720" rIns="91440" bIns="45720" rtlCol="0" anchor="ctr"/>
          <a:lstStyle>
            <a:lvl1pPr algn="ctr" fontAlgn="auto">
              <a:spcBef>
                <a:spcPts val="0"/>
              </a:spcBef>
              <a:spcAft>
                <a:spcPts val="0"/>
              </a:spcAft>
              <a:defRPr sz="800" dirty="0">
                <a:solidFill>
                  <a:schemeClr val="tx1"/>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10028238" y="6400800"/>
            <a:ext cx="1096962" cy="228600"/>
          </a:xfrm>
          <a:prstGeom prst="rect">
            <a:avLst/>
          </a:prstGeom>
        </p:spPr>
        <p:txBody>
          <a:bodyPr vert="horz" lIns="91440" tIns="45720" rIns="91440" bIns="45720" rtlCol="0" anchor="ctr"/>
          <a:lstStyle>
            <a:lvl1pPr algn="r" fontAlgn="auto">
              <a:spcBef>
                <a:spcPts val="0"/>
              </a:spcBef>
              <a:spcAft>
                <a:spcPts val="0"/>
              </a:spcAft>
              <a:defRPr sz="800" smtClean="0">
                <a:solidFill>
                  <a:schemeClr val="tx1"/>
                </a:solidFill>
                <a:latin typeface="+mn-lt"/>
                <a:cs typeface="+mn-cs"/>
              </a:defRPr>
            </a:lvl1pPr>
          </a:lstStyle>
          <a:p>
            <a:pPr>
              <a:defRPr/>
            </a:pPr>
            <a:fld id="{DEF068F8-8111-475F-98E4-FB2F87BD41A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61" r:id="rId3"/>
    <p:sldLayoutId id="2147483658" r:id="rId4"/>
    <p:sldLayoutId id="2147483657" r:id="rId5"/>
    <p:sldLayoutId id="2147483656" r:id="rId6"/>
    <p:sldLayoutId id="2147483655" r:id="rId7"/>
    <p:sldLayoutId id="2147483654" r:id="rId8"/>
    <p:sldLayoutId id="2147483662" r:id="rId9"/>
    <p:sldLayoutId id="2147483653" r:id="rId10"/>
    <p:sldLayoutId id="2147483652" r:id="rId11"/>
  </p:sldLayoutIdLst>
  <p:transition spd="med">
    <p:fade/>
  </p:transition>
  <p:txStyles>
    <p:titleStyle>
      <a:lvl1pPr algn="l" rtl="0" fontAlgn="base">
        <a:lnSpc>
          <a:spcPct val="90000"/>
        </a:lnSpc>
        <a:spcBef>
          <a:spcPct val="0"/>
        </a:spcBef>
        <a:spcAft>
          <a:spcPct val="0"/>
        </a:spcAft>
        <a:defRPr sz="3600" kern="1200">
          <a:solidFill>
            <a:srgbClr val="972F57"/>
          </a:solidFill>
          <a:latin typeface="+mj-lt"/>
          <a:ea typeface="+mj-ea"/>
          <a:cs typeface="+mj-cs"/>
        </a:defRPr>
      </a:lvl1pPr>
      <a:lvl2pPr algn="l" rtl="0" fontAlgn="base">
        <a:lnSpc>
          <a:spcPct val="90000"/>
        </a:lnSpc>
        <a:spcBef>
          <a:spcPct val="0"/>
        </a:spcBef>
        <a:spcAft>
          <a:spcPct val="0"/>
        </a:spcAft>
        <a:defRPr sz="3600">
          <a:solidFill>
            <a:srgbClr val="972F57"/>
          </a:solidFill>
          <a:latin typeface="Cambria" pitchFamily="18" charset="0"/>
        </a:defRPr>
      </a:lvl2pPr>
      <a:lvl3pPr algn="l" rtl="0" fontAlgn="base">
        <a:lnSpc>
          <a:spcPct val="90000"/>
        </a:lnSpc>
        <a:spcBef>
          <a:spcPct val="0"/>
        </a:spcBef>
        <a:spcAft>
          <a:spcPct val="0"/>
        </a:spcAft>
        <a:defRPr sz="3600">
          <a:solidFill>
            <a:srgbClr val="972F57"/>
          </a:solidFill>
          <a:latin typeface="Cambria" pitchFamily="18" charset="0"/>
        </a:defRPr>
      </a:lvl3pPr>
      <a:lvl4pPr algn="l" rtl="0" fontAlgn="base">
        <a:lnSpc>
          <a:spcPct val="90000"/>
        </a:lnSpc>
        <a:spcBef>
          <a:spcPct val="0"/>
        </a:spcBef>
        <a:spcAft>
          <a:spcPct val="0"/>
        </a:spcAft>
        <a:defRPr sz="3600">
          <a:solidFill>
            <a:srgbClr val="972F57"/>
          </a:solidFill>
          <a:latin typeface="Cambria" pitchFamily="18" charset="0"/>
        </a:defRPr>
      </a:lvl4pPr>
      <a:lvl5pPr algn="l" rtl="0" fontAlgn="base">
        <a:lnSpc>
          <a:spcPct val="90000"/>
        </a:lnSpc>
        <a:spcBef>
          <a:spcPct val="0"/>
        </a:spcBef>
        <a:spcAft>
          <a:spcPct val="0"/>
        </a:spcAft>
        <a:defRPr sz="3600">
          <a:solidFill>
            <a:srgbClr val="972F57"/>
          </a:solidFill>
          <a:latin typeface="Cambria" pitchFamily="18" charset="0"/>
        </a:defRPr>
      </a:lvl5pPr>
      <a:lvl6pPr marL="457200" algn="l" rtl="0" fontAlgn="base">
        <a:lnSpc>
          <a:spcPct val="90000"/>
        </a:lnSpc>
        <a:spcBef>
          <a:spcPct val="0"/>
        </a:spcBef>
        <a:spcAft>
          <a:spcPct val="0"/>
        </a:spcAft>
        <a:defRPr sz="3600">
          <a:solidFill>
            <a:srgbClr val="972F57"/>
          </a:solidFill>
          <a:latin typeface="Cambria" pitchFamily="18" charset="0"/>
        </a:defRPr>
      </a:lvl6pPr>
      <a:lvl7pPr marL="914400" algn="l" rtl="0" fontAlgn="base">
        <a:lnSpc>
          <a:spcPct val="90000"/>
        </a:lnSpc>
        <a:spcBef>
          <a:spcPct val="0"/>
        </a:spcBef>
        <a:spcAft>
          <a:spcPct val="0"/>
        </a:spcAft>
        <a:defRPr sz="3600">
          <a:solidFill>
            <a:srgbClr val="972F57"/>
          </a:solidFill>
          <a:latin typeface="Cambria" pitchFamily="18" charset="0"/>
        </a:defRPr>
      </a:lvl7pPr>
      <a:lvl8pPr marL="1371600" algn="l" rtl="0" fontAlgn="base">
        <a:lnSpc>
          <a:spcPct val="90000"/>
        </a:lnSpc>
        <a:spcBef>
          <a:spcPct val="0"/>
        </a:spcBef>
        <a:spcAft>
          <a:spcPct val="0"/>
        </a:spcAft>
        <a:defRPr sz="3600">
          <a:solidFill>
            <a:srgbClr val="972F57"/>
          </a:solidFill>
          <a:latin typeface="Cambria" pitchFamily="18" charset="0"/>
        </a:defRPr>
      </a:lvl8pPr>
      <a:lvl9pPr marL="1828800" algn="l" rtl="0" fontAlgn="base">
        <a:lnSpc>
          <a:spcPct val="90000"/>
        </a:lnSpc>
        <a:spcBef>
          <a:spcPct val="0"/>
        </a:spcBef>
        <a:spcAft>
          <a:spcPct val="0"/>
        </a:spcAft>
        <a:defRPr sz="3600">
          <a:solidFill>
            <a:srgbClr val="972F57"/>
          </a:solidFill>
          <a:latin typeface="Cambria" pitchFamily="18" charset="0"/>
        </a:defRPr>
      </a:lvl9pPr>
    </p:titleStyle>
    <p:bodyStyle>
      <a:lvl1pPr marL="228600" indent="-228600" algn="l" rtl="0" fontAlgn="base">
        <a:lnSpc>
          <a:spcPct val="90000"/>
        </a:lnSpc>
        <a:spcBef>
          <a:spcPts val="1800"/>
        </a:spcBef>
        <a:spcAft>
          <a:spcPct val="0"/>
        </a:spcAft>
        <a:buClr>
          <a:srgbClr val="D680A5"/>
        </a:buClr>
        <a:buSzPct val="90000"/>
        <a:buFont typeface="Arial" charset="0"/>
        <a:buChar char="•"/>
        <a:defRPr sz="2400" kern="1200">
          <a:solidFill>
            <a:schemeClr val="tx1"/>
          </a:solidFill>
          <a:latin typeface="+mn-lt"/>
          <a:ea typeface="+mn-ea"/>
          <a:cs typeface="+mn-cs"/>
        </a:defRPr>
      </a:lvl1pPr>
      <a:lvl2pPr marL="547688" indent="-228600" algn="l" rtl="0" fontAlgn="base">
        <a:lnSpc>
          <a:spcPct val="90000"/>
        </a:lnSpc>
        <a:spcBef>
          <a:spcPts val="1200"/>
        </a:spcBef>
        <a:spcAft>
          <a:spcPct val="0"/>
        </a:spcAft>
        <a:buClr>
          <a:srgbClr val="D680A5"/>
        </a:buClr>
        <a:buSzPct val="90000"/>
        <a:buFont typeface="Arial" charset="0"/>
        <a:buChar char="•"/>
        <a:defRPr sz="2000" kern="1200">
          <a:solidFill>
            <a:schemeClr val="tx1"/>
          </a:solidFill>
          <a:latin typeface="+mn-lt"/>
          <a:ea typeface="+mn-ea"/>
          <a:cs typeface="+mn-cs"/>
        </a:defRPr>
      </a:lvl2pPr>
      <a:lvl3pPr marL="822325" indent="-228600" algn="l" rtl="0" fontAlgn="base">
        <a:lnSpc>
          <a:spcPct val="90000"/>
        </a:lnSpc>
        <a:spcBef>
          <a:spcPts val="800"/>
        </a:spcBef>
        <a:spcAft>
          <a:spcPct val="0"/>
        </a:spcAft>
        <a:buClr>
          <a:srgbClr val="D680A5"/>
        </a:buClr>
        <a:buSzPct val="90000"/>
        <a:buFont typeface="Arial" charset="0"/>
        <a:buChar char="•"/>
        <a:defRPr kern="1200">
          <a:solidFill>
            <a:schemeClr val="tx1"/>
          </a:solidFill>
          <a:latin typeface="+mn-lt"/>
          <a:ea typeface="+mn-ea"/>
          <a:cs typeface="+mn-cs"/>
        </a:defRPr>
      </a:lvl3pPr>
      <a:lvl4pPr marL="1096963" indent="-182563" algn="l" rtl="0" fontAlgn="base">
        <a:lnSpc>
          <a:spcPct val="90000"/>
        </a:lnSpc>
        <a:spcBef>
          <a:spcPts val="800"/>
        </a:spcBef>
        <a:spcAft>
          <a:spcPct val="0"/>
        </a:spcAft>
        <a:buClr>
          <a:srgbClr val="D680A5"/>
        </a:buClr>
        <a:buSzPct val="90000"/>
        <a:buFont typeface="Arial" charset="0"/>
        <a:buChar char="•"/>
        <a:defRPr sz="1600" kern="1200">
          <a:solidFill>
            <a:schemeClr val="tx1"/>
          </a:solidFill>
          <a:latin typeface="+mn-lt"/>
          <a:ea typeface="+mn-ea"/>
          <a:cs typeface="+mn-cs"/>
        </a:defRPr>
      </a:lvl4pPr>
      <a:lvl5pPr marL="1325563" indent="-136525" algn="l" rtl="0" fontAlgn="base">
        <a:lnSpc>
          <a:spcPct val="90000"/>
        </a:lnSpc>
        <a:spcBef>
          <a:spcPts val="600"/>
        </a:spcBef>
        <a:spcAft>
          <a:spcPct val="0"/>
        </a:spcAft>
        <a:buClr>
          <a:srgbClr val="D680A5"/>
        </a:buClr>
        <a:buSzPct val="90000"/>
        <a:buFont typeface="Arial" charset="0"/>
        <a:buChar char="•"/>
        <a:defRPr sz="1400" kern="1200">
          <a:solidFill>
            <a:schemeClr val="tx1"/>
          </a:solidFill>
          <a:latin typeface="+mn-lt"/>
          <a:ea typeface="+mn-ea"/>
          <a:cs typeface="+mn-cs"/>
        </a:defRPr>
      </a:lvl5pPr>
      <a:lvl6pPr marL="1554480" indent="-137160" algn="l" defTabSz="914400" rtl="0" eaLnBrk="1" latinLnBrk="0" hangingPunct="1">
        <a:lnSpc>
          <a:spcPct val="90000"/>
        </a:lnSpc>
        <a:spcBef>
          <a:spcPts val="600"/>
        </a:spcBef>
        <a:buClr>
          <a:schemeClr val="accent5"/>
        </a:buClr>
        <a:buSzPct val="90000"/>
        <a:buFont typeface="Arial" pitchFamily="34" charset="0"/>
        <a:buChar char="•"/>
        <a:defRPr sz="1400" kern="1200">
          <a:solidFill>
            <a:schemeClr val="tx1"/>
          </a:solidFill>
          <a:latin typeface="+mn-lt"/>
          <a:ea typeface="+mn-ea"/>
          <a:cs typeface="+mn-cs"/>
        </a:defRPr>
      </a:lvl6pPr>
      <a:lvl7pPr marL="1783080" indent="-137160" algn="l" defTabSz="914400" rtl="0" eaLnBrk="1" latinLnBrk="0" hangingPunct="1">
        <a:lnSpc>
          <a:spcPct val="90000"/>
        </a:lnSpc>
        <a:spcBef>
          <a:spcPts val="600"/>
        </a:spcBef>
        <a:buClr>
          <a:schemeClr val="accent5"/>
        </a:buClr>
        <a:buSzPct val="90000"/>
        <a:buFont typeface="Arial" pitchFamily="34" charset="0"/>
        <a:buChar char="•"/>
        <a:defRPr sz="1400" kern="1200">
          <a:solidFill>
            <a:schemeClr val="tx1"/>
          </a:solidFill>
          <a:latin typeface="+mn-lt"/>
          <a:ea typeface="+mn-ea"/>
          <a:cs typeface="+mn-cs"/>
        </a:defRPr>
      </a:lvl7pPr>
      <a:lvl8pPr marL="2011680" indent="-137160" algn="l" defTabSz="914400" rtl="0" eaLnBrk="1" latinLnBrk="0" hangingPunct="1">
        <a:lnSpc>
          <a:spcPct val="90000"/>
        </a:lnSpc>
        <a:spcBef>
          <a:spcPts val="600"/>
        </a:spcBef>
        <a:buClr>
          <a:schemeClr val="accent5"/>
        </a:buClr>
        <a:buSzPct val="90000"/>
        <a:buFont typeface="Arial" pitchFamily="34" charset="0"/>
        <a:buChar char="•"/>
        <a:defRPr sz="1400" kern="1200">
          <a:solidFill>
            <a:schemeClr val="tx1"/>
          </a:solidFill>
          <a:latin typeface="+mn-lt"/>
          <a:ea typeface="+mn-ea"/>
          <a:cs typeface="+mn-cs"/>
        </a:defRPr>
      </a:lvl8pPr>
      <a:lvl9pPr marL="2240280" indent="-137160" algn="l" defTabSz="914400" rtl="0" eaLnBrk="1" latinLnBrk="0" hangingPunct="1">
        <a:lnSpc>
          <a:spcPct val="90000"/>
        </a:lnSpc>
        <a:spcBef>
          <a:spcPts val="600"/>
        </a:spcBef>
        <a:buClr>
          <a:schemeClr val="accent5"/>
        </a:buClr>
        <a:buSzPct val="90000"/>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antraštė"/>
          <p:cNvSpPr>
            <a:spLocks noGrp="1"/>
          </p:cNvSpPr>
          <p:nvPr>
            <p:ph type="ctrTitle"/>
          </p:nvPr>
        </p:nvSpPr>
        <p:spPr>
          <a:xfrm>
            <a:off x="1066800" y="4244975"/>
            <a:ext cx="8686800" cy="1465263"/>
          </a:xfrm>
        </p:spPr>
        <p:txBody>
          <a:bodyPr rtlCol="0"/>
          <a:lstStyle/>
          <a:p>
            <a:pPr fontAlgn="auto">
              <a:spcAft>
                <a:spcPts val="0"/>
              </a:spcAft>
              <a:defRPr/>
            </a:pPr>
            <a:r>
              <a:rPr lang="lt-LT" noProof="1" smtClean="0"/>
              <a:t>Lyderystė ikimokykliniame amžiuje </a:t>
            </a:r>
            <a:endParaRPr lang="lt-LT" noProof="1"/>
          </a:p>
        </p:txBody>
      </p:sp>
      <p:sp>
        <p:nvSpPr>
          <p:cNvPr id="3" name="2 paantraštė"/>
          <p:cNvSpPr>
            <a:spLocks noGrp="1"/>
          </p:cNvSpPr>
          <p:nvPr>
            <p:ph type="subTitle" idx="1"/>
          </p:nvPr>
        </p:nvSpPr>
        <p:spPr>
          <a:xfrm>
            <a:off x="1066800" y="5732463"/>
            <a:ext cx="8686800" cy="874712"/>
          </a:xfrm>
        </p:spPr>
        <p:txBody>
          <a:bodyPr rtlCol="0">
            <a:normAutofit/>
          </a:bodyPr>
          <a:lstStyle/>
          <a:p>
            <a:pPr fontAlgn="auto">
              <a:spcAft>
                <a:spcPts val="0"/>
              </a:spcAft>
              <a:buClr>
                <a:schemeClr val="accent5"/>
              </a:buClr>
              <a:buFont typeface="Arial" pitchFamily="34" charset="0"/>
              <a:buNone/>
              <a:defRPr/>
            </a:pPr>
            <a:r>
              <a:rPr lang="lt-LT" noProof="1" smtClean="0"/>
              <a:t>Direktorės pavaduotoja ugdymui, auklėtoja metodininkė </a:t>
            </a:r>
          </a:p>
          <a:p>
            <a:pPr fontAlgn="auto">
              <a:spcAft>
                <a:spcPts val="0"/>
              </a:spcAft>
              <a:buClr>
                <a:schemeClr val="accent5"/>
              </a:buClr>
              <a:buFont typeface="Arial" pitchFamily="34" charset="0"/>
              <a:buNone/>
              <a:defRPr/>
            </a:pPr>
            <a:r>
              <a:rPr lang="lt-LT" noProof="1" smtClean="0"/>
              <a:t>Loreta Aurelija Saulevičienė</a:t>
            </a:r>
            <a:endParaRPr lang="lt-LT" noProof="1"/>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4"/>
          <p:cNvSpPr>
            <a:spLocks noGrp="1"/>
          </p:cNvSpPr>
          <p:nvPr>
            <p:ph type="title"/>
          </p:nvPr>
        </p:nvSpPr>
        <p:spPr>
          <a:xfrm>
            <a:off x="6865938" y="103188"/>
            <a:ext cx="4664075" cy="4816475"/>
          </a:xfrm>
        </p:spPr>
        <p:txBody>
          <a:bodyPr rtlCol="0"/>
          <a:lstStyle/>
          <a:p>
            <a:pPr fontAlgn="auto">
              <a:spcAft>
                <a:spcPts val="0"/>
              </a:spcAft>
              <a:defRPr/>
            </a:pPr>
            <a:r>
              <a:rPr lang="lt-LT" sz="3200" dirty="0">
                <a:solidFill>
                  <a:schemeClr val="tx2">
                    <a:lumMod val="50000"/>
                    <a:lumOff val="50000"/>
                  </a:schemeClr>
                </a:solidFill>
                <a:latin typeface="Candara"/>
              </a:rPr>
              <a:t>Diferencijuoto ugdymo mechanizmo pavyzdys</a:t>
            </a:r>
            <a:r>
              <a:rPr lang="lt-LT" sz="3200" b="1" dirty="0">
                <a:solidFill>
                  <a:srgbClr val="002060"/>
                </a:solidFill>
                <a:latin typeface="Candara"/>
              </a:rPr>
              <a:t/>
            </a:r>
            <a:br>
              <a:rPr lang="lt-LT" sz="3200" b="1" dirty="0">
                <a:solidFill>
                  <a:srgbClr val="002060"/>
                </a:solidFill>
                <a:latin typeface="Candara"/>
              </a:rPr>
            </a:br>
            <a:r>
              <a:rPr lang="lt-LT" sz="3200" b="1" dirty="0">
                <a:solidFill>
                  <a:srgbClr val="002060"/>
                </a:solidFill>
                <a:latin typeface="Candara"/>
              </a:rPr>
              <a:t/>
            </a:r>
            <a:br>
              <a:rPr lang="lt-LT" sz="3200" b="1" dirty="0">
                <a:solidFill>
                  <a:srgbClr val="002060"/>
                </a:solidFill>
                <a:latin typeface="Candara"/>
              </a:rPr>
            </a:br>
            <a:endParaRPr lang="lt-LT" dirty="0">
              <a:solidFill>
                <a:schemeClr val="accent1">
                  <a:lumMod val="75000"/>
                </a:schemeClr>
              </a:solidFill>
            </a:endParaRPr>
          </a:p>
        </p:txBody>
      </p:sp>
      <p:sp>
        <p:nvSpPr>
          <p:cNvPr id="24578" name="Turinio vietos rezervavimo ženklas 5"/>
          <p:cNvSpPr>
            <a:spLocks noGrp="1"/>
          </p:cNvSpPr>
          <p:nvPr>
            <p:ph idx="1"/>
          </p:nvPr>
        </p:nvSpPr>
        <p:spPr>
          <a:xfrm>
            <a:off x="296863" y="103188"/>
            <a:ext cx="5799137" cy="6580187"/>
          </a:xfrm>
        </p:spPr>
        <p:txBody>
          <a:bodyPr/>
          <a:lstStyle/>
          <a:p>
            <a:endParaRPr lang="lt-LT" smtClean="0"/>
          </a:p>
        </p:txBody>
      </p:sp>
      <p:sp>
        <p:nvSpPr>
          <p:cNvPr id="7" name="Teksto vietos rezervavimo ženklas 6"/>
          <p:cNvSpPr>
            <a:spLocks noGrp="1"/>
          </p:cNvSpPr>
          <p:nvPr>
            <p:ph type="body" sz="half" idx="2"/>
          </p:nvPr>
        </p:nvSpPr>
        <p:spPr>
          <a:xfrm>
            <a:off x="6842125" y="4983163"/>
            <a:ext cx="5160963" cy="1189037"/>
          </a:xfrm>
        </p:spPr>
        <p:txBody>
          <a:bodyPr rtlCol="0"/>
          <a:lstStyle/>
          <a:p>
            <a:pPr fontAlgn="auto">
              <a:spcAft>
                <a:spcPts val="0"/>
              </a:spcAft>
              <a:buClr>
                <a:schemeClr val="accent5"/>
              </a:buClr>
              <a:buFont typeface="Arial" pitchFamily="34" charset="0"/>
              <a:buNone/>
              <a:defRPr/>
            </a:pPr>
            <a:r>
              <a:rPr lang="lt-LT" b="1" dirty="0">
                <a:solidFill>
                  <a:schemeClr val="tx2">
                    <a:lumMod val="50000"/>
                    <a:lumOff val="50000"/>
                  </a:schemeClr>
                </a:solidFill>
                <a:latin typeface="Candara"/>
              </a:rPr>
              <a:t>P</a:t>
            </a:r>
            <a:r>
              <a:rPr lang="lt-LT" b="1" dirty="0" smtClean="0">
                <a:solidFill>
                  <a:schemeClr val="tx2">
                    <a:lumMod val="50000"/>
                    <a:lumOff val="50000"/>
                  </a:schemeClr>
                </a:solidFill>
                <a:latin typeface="Candara"/>
              </a:rPr>
              <a:t>arengta </a:t>
            </a:r>
            <a:r>
              <a:rPr lang="lt-LT" b="1" dirty="0">
                <a:solidFill>
                  <a:schemeClr val="tx2">
                    <a:lumMod val="50000"/>
                    <a:lumOff val="50000"/>
                  </a:schemeClr>
                </a:solidFill>
                <a:latin typeface="Candara"/>
              </a:rPr>
              <a:t>pagal  „Metodinės rekomendacijos mokytojams ir švietimo </a:t>
            </a:r>
            <a:r>
              <a:rPr lang="lt-LT" b="1" dirty="0" smtClean="0">
                <a:solidFill>
                  <a:schemeClr val="tx2">
                    <a:lumMod val="50000"/>
                    <a:lumOff val="50000"/>
                  </a:schemeClr>
                </a:solidFill>
                <a:latin typeface="Candara"/>
              </a:rPr>
              <a:t>pagalbos </a:t>
            </a:r>
            <a:r>
              <a:rPr lang="lt-LT" b="1" dirty="0">
                <a:solidFill>
                  <a:schemeClr val="tx2">
                    <a:lumMod val="50000"/>
                    <a:lumOff val="50000"/>
                  </a:schemeClr>
                </a:solidFill>
                <a:latin typeface="Candara"/>
              </a:rPr>
              <a:t>teikėjams“, </a:t>
            </a:r>
            <a:r>
              <a:rPr lang="lt-LT" b="1" dirty="0" smtClean="0">
                <a:solidFill>
                  <a:schemeClr val="tx2">
                    <a:lumMod val="50000"/>
                    <a:lumOff val="50000"/>
                  </a:schemeClr>
                </a:solidFill>
                <a:latin typeface="Candara"/>
              </a:rPr>
              <a:t>2011</a:t>
            </a:r>
            <a:endParaRPr lang="lt-LT" dirty="0">
              <a:solidFill>
                <a:schemeClr val="tx2">
                  <a:lumMod val="50000"/>
                  <a:lumOff val="50000"/>
                </a:schemeClr>
              </a:solidFill>
            </a:endParaRPr>
          </a:p>
          <a:p>
            <a:pPr fontAlgn="auto">
              <a:spcAft>
                <a:spcPts val="0"/>
              </a:spcAft>
              <a:buClr>
                <a:schemeClr val="accent5"/>
              </a:buClr>
              <a:buFont typeface="Arial" pitchFamily="34" charset="0"/>
              <a:buNone/>
              <a:defRPr/>
            </a:pPr>
            <a:endParaRPr lang="lt-LT" dirty="0"/>
          </a:p>
        </p:txBody>
      </p:sp>
      <p:pic>
        <p:nvPicPr>
          <p:cNvPr id="24580" name="Picture 3" descr="C:\Users\User\Desktop\Untitled2.jpg"/>
          <p:cNvPicPr>
            <a:picLocks noChangeAspect="1" noChangeArrowheads="1"/>
          </p:cNvPicPr>
          <p:nvPr/>
        </p:nvPicPr>
        <p:blipFill>
          <a:blip r:embed="rId2"/>
          <a:srcRect/>
          <a:stretch>
            <a:fillRect/>
          </a:stretch>
        </p:blipFill>
        <p:spPr bwMode="auto">
          <a:xfrm>
            <a:off x="1066800" y="798513"/>
            <a:ext cx="4624388" cy="515461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Pavadinimas 4"/>
          <p:cNvSpPr>
            <a:spLocks noGrp="1"/>
          </p:cNvSpPr>
          <p:nvPr>
            <p:ph type="title"/>
          </p:nvPr>
        </p:nvSpPr>
        <p:spPr>
          <a:xfrm>
            <a:off x="244475" y="457200"/>
            <a:ext cx="3838575" cy="638175"/>
          </a:xfrm>
        </p:spPr>
        <p:txBody>
          <a:bodyPr/>
          <a:lstStyle/>
          <a:p>
            <a:r>
              <a:rPr lang="lt-LT" smtClean="0"/>
              <a:t>Mokymosi stiliai:</a:t>
            </a:r>
          </a:p>
        </p:txBody>
      </p:sp>
      <p:sp>
        <p:nvSpPr>
          <p:cNvPr id="6" name="Turinio vietos rezervavimo ženklas 5"/>
          <p:cNvSpPr>
            <a:spLocks noGrp="1"/>
          </p:cNvSpPr>
          <p:nvPr>
            <p:ph sz="half" idx="1"/>
          </p:nvPr>
        </p:nvSpPr>
        <p:spPr>
          <a:xfrm>
            <a:off x="371475" y="1331913"/>
            <a:ext cx="3248025" cy="4271962"/>
          </a:xfrm>
        </p:spPr>
        <p:txBody>
          <a:bodyPr rtlCol="0">
            <a:normAutofit lnSpcReduction="10000"/>
          </a:bodyPr>
          <a:lstStyle/>
          <a:p>
            <a:pPr marL="0" indent="0" fontAlgn="auto">
              <a:spcAft>
                <a:spcPts val="0"/>
              </a:spcAft>
              <a:buClr>
                <a:schemeClr val="accent5"/>
              </a:buClr>
              <a:buFont typeface="Arial" pitchFamily="34" charset="0"/>
              <a:buNone/>
              <a:defRPr/>
            </a:pPr>
            <a:r>
              <a:rPr lang="lt-LT" b="1" dirty="0" smtClean="0"/>
              <a:t>1. Vizualinis;</a:t>
            </a:r>
          </a:p>
          <a:p>
            <a:pPr marL="0" indent="0" fontAlgn="auto">
              <a:spcAft>
                <a:spcPts val="0"/>
              </a:spcAft>
              <a:buClr>
                <a:schemeClr val="accent5"/>
              </a:buClr>
              <a:buFont typeface="Arial" pitchFamily="34" charset="0"/>
              <a:buNone/>
              <a:defRPr/>
            </a:pPr>
            <a:r>
              <a:rPr lang="lt-LT" b="1" dirty="0" smtClean="0"/>
              <a:t>2. </a:t>
            </a:r>
            <a:r>
              <a:rPr lang="lt-LT" b="1" dirty="0" err="1" smtClean="0"/>
              <a:t>Audialinis</a:t>
            </a:r>
            <a:r>
              <a:rPr lang="lt-LT" b="1" dirty="0"/>
              <a:t>;</a:t>
            </a:r>
            <a:endParaRPr lang="lt-LT" b="1" dirty="0" smtClean="0"/>
          </a:p>
          <a:p>
            <a:pPr marL="0" indent="0" fontAlgn="auto">
              <a:spcAft>
                <a:spcPts val="0"/>
              </a:spcAft>
              <a:buClr>
                <a:schemeClr val="accent5"/>
              </a:buClr>
              <a:buFont typeface="Arial" pitchFamily="34" charset="0"/>
              <a:buNone/>
              <a:defRPr/>
            </a:pPr>
            <a:r>
              <a:rPr lang="lt-LT" b="1" dirty="0" smtClean="0"/>
              <a:t>3. </a:t>
            </a:r>
            <a:r>
              <a:rPr lang="lt-LT" b="1" dirty="0" err="1" smtClean="0"/>
              <a:t>Kinestezinis</a:t>
            </a:r>
            <a:r>
              <a:rPr lang="lt-LT" b="1" dirty="0" smtClean="0"/>
              <a:t>. </a:t>
            </a:r>
            <a:endParaRPr lang="lt-LT" b="1" dirty="0"/>
          </a:p>
        </p:txBody>
      </p:sp>
      <p:sp>
        <p:nvSpPr>
          <p:cNvPr id="7" name="Turinio vietos rezervavimo ženklas 6"/>
          <p:cNvSpPr>
            <a:spLocks noGrp="1"/>
          </p:cNvSpPr>
          <p:nvPr>
            <p:ph sz="half" idx="2"/>
          </p:nvPr>
        </p:nvSpPr>
        <p:spPr>
          <a:xfrm>
            <a:off x="3940175" y="550863"/>
            <a:ext cx="7972425" cy="5834062"/>
          </a:xfrm>
        </p:spPr>
        <p:txBody>
          <a:bodyPr rtlCol="0">
            <a:normAutofit lnSpcReduction="10000"/>
          </a:bodyPr>
          <a:lstStyle/>
          <a:p>
            <a:pPr marL="0" indent="0" fontAlgn="auto">
              <a:spcAft>
                <a:spcPts val="0"/>
              </a:spcAft>
              <a:buClr>
                <a:schemeClr val="accent5"/>
              </a:buClr>
              <a:buFont typeface="Arial" pitchFamily="34" charset="0"/>
              <a:buNone/>
              <a:defRPr/>
            </a:pPr>
            <a:r>
              <a:rPr lang="lt-LT" sz="2600" b="1" dirty="0" err="1"/>
              <a:t>V</a:t>
            </a:r>
            <a:r>
              <a:rPr lang="lt-LT" sz="2600" b="1" dirty="0" err="1" smtClean="0"/>
              <a:t>izualai</a:t>
            </a:r>
            <a:r>
              <a:rPr lang="lt-LT" sz="2600" dirty="0" smtClean="0"/>
              <a:t> </a:t>
            </a:r>
            <a:r>
              <a:rPr lang="lt-LT" sz="2600" dirty="0"/>
              <a:t>(dominuoja vaizdinis informacijos priėmimo ir apdorojimo būdas) turi labai gerą vaizdinę atmintį ir gali joje atkurti net prieš keletą metų matytas scenas, objektus bei veidus. Jiems patinka, kai informacija pateikiama vaizdžiai: naudojant grafikus, schemas, plakatus, minčių žemėlapius, išryškinant esminius žodžius. </a:t>
            </a:r>
            <a:r>
              <a:rPr lang="lt-LT" sz="2600" dirty="0" err="1"/>
              <a:t>Vizualai</a:t>
            </a:r>
            <a:r>
              <a:rPr lang="lt-LT" sz="2600" dirty="0"/>
              <a:t> taiko vaizdinę ortografijos strategiją: tardami žodžius, mato juos bei jų sudėtines dalis. </a:t>
            </a:r>
            <a:r>
              <a:rPr lang="lt-LT" sz="2600" dirty="0" err="1"/>
              <a:t>Vizualai</a:t>
            </a:r>
            <a:r>
              <a:rPr lang="lt-LT" sz="2600" dirty="0"/>
              <a:t> dažniausiai kalba greitai, pakeltu tonu, naudoja daug nurodančiųjų gestų, ore braižo schemas. Šie žmonės dažnai vartoja „vizualinius“ teiginius: „pažiūrėk, kaip atšilo oras“, „aš matau, ką tu galvoji“, „tai neblogai atrodo“, „nušvieskite reikalo esmę“, „pasirodo, tu buvai teisus“, „ateitis atrodo miglota“, „ar aš pakankamai aiškiai tai atskleidžiau“, „matau šviesą tunelio gale“, „pažvelk į tai iš mūsų perspektyvos“ ir pan</a:t>
            </a:r>
            <a:r>
              <a:rPr lang="lt-LT" sz="2600" dirty="0" smtClean="0"/>
              <a:t>.</a:t>
            </a:r>
            <a:r>
              <a:rPr lang="lt-LT" sz="2600" dirty="0"/>
              <a:t> A. </a:t>
            </a:r>
            <a:r>
              <a:rPr lang="lt-LT" sz="2600" dirty="0" err="1"/>
              <a:t>Smith</a:t>
            </a:r>
            <a:r>
              <a:rPr lang="lt-LT" sz="2600" dirty="0"/>
              <a:t> (1999</a:t>
            </a:r>
            <a:r>
              <a:rPr lang="lt-LT" sz="2600" dirty="0" smtClean="0"/>
              <a:t>). </a:t>
            </a:r>
            <a:endParaRPr lang="lt-LT" sz="2600" dirty="0"/>
          </a:p>
          <a:p>
            <a:pPr fontAlgn="auto">
              <a:spcAft>
                <a:spcPts val="0"/>
              </a:spcAft>
              <a:buClr>
                <a:schemeClr val="accent5"/>
              </a:buClr>
              <a:buFont typeface="Arial" pitchFamily="34" charset="0"/>
              <a:buChar char="•"/>
              <a:defRPr/>
            </a:pPr>
            <a:endParaRPr lang="lt-LT" dirty="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flipH="1">
            <a:off x="-1211263" y="-115888"/>
            <a:ext cx="90488" cy="115888"/>
          </a:xfrm>
        </p:spPr>
        <p:txBody>
          <a:bodyPr rtlCol="0">
            <a:normAutofit fontScale="90000"/>
          </a:bodyPr>
          <a:lstStyle/>
          <a:p>
            <a:pPr fontAlgn="auto">
              <a:spcAft>
                <a:spcPts val="0"/>
              </a:spcAft>
              <a:defRPr/>
            </a:pPr>
            <a:endParaRPr lang="lt-LT" dirty="0">
              <a:solidFill>
                <a:schemeClr val="accent1">
                  <a:lumMod val="75000"/>
                </a:schemeClr>
              </a:solidFill>
            </a:endParaRPr>
          </a:p>
        </p:txBody>
      </p:sp>
      <p:sp>
        <p:nvSpPr>
          <p:cNvPr id="3" name="Turinio vietos rezervavimo ženklas 2"/>
          <p:cNvSpPr>
            <a:spLocks noGrp="1"/>
          </p:cNvSpPr>
          <p:nvPr>
            <p:ph sz="half" idx="1"/>
          </p:nvPr>
        </p:nvSpPr>
        <p:spPr>
          <a:xfrm>
            <a:off x="296863" y="347663"/>
            <a:ext cx="5570537" cy="6510337"/>
          </a:xfrm>
        </p:spPr>
        <p:txBody>
          <a:bodyPr rtlCol="0">
            <a:normAutofit fontScale="62500" lnSpcReduction="20000"/>
          </a:bodyPr>
          <a:lstStyle/>
          <a:p>
            <a:pPr marL="0" indent="0" algn="just" fontAlgn="auto">
              <a:spcAft>
                <a:spcPts val="0"/>
              </a:spcAft>
              <a:buClr>
                <a:schemeClr val="accent5"/>
              </a:buClr>
              <a:buFont typeface="Arial" pitchFamily="34" charset="0"/>
              <a:buNone/>
              <a:defRPr/>
            </a:pPr>
            <a:r>
              <a:rPr lang="lt-LT" sz="3500" b="1" dirty="0" err="1"/>
              <a:t>Audialai</a:t>
            </a:r>
            <a:r>
              <a:rPr lang="lt-LT" sz="3500" dirty="0"/>
              <a:t> (žmonės, kurie teikia pirmenybę garsinei informacijai) turi gerą girdimąją atmintį ir gali atkurti situacijas, mintyse „klausydamiesi“ dialogų. Jiems patinka diskusijos, paskaitos, pasisakymai, garso </a:t>
            </a:r>
            <a:r>
              <a:rPr lang="lt-LT" sz="3500" dirty="0" err="1" smtClean="0"/>
              <a:t>įrašaibei</a:t>
            </a:r>
            <a:r>
              <a:rPr lang="lt-LT" sz="3500" dirty="0" smtClean="0"/>
              <a:t> </a:t>
            </a:r>
            <a:r>
              <a:rPr lang="lt-LT" sz="3500" dirty="0"/>
              <a:t>įvairūs žaidimai žodžiais. Jie mėgsta garsiai skaityti ir klausytis garsiai skaitomų istorijų. </a:t>
            </a:r>
            <a:r>
              <a:rPr lang="lt-LT" sz="3500" dirty="0" err="1"/>
              <a:t>Audialai</a:t>
            </a:r>
            <a:r>
              <a:rPr lang="lt-LT" sz="3500" dirty="0"/>
              <a:t> naudoja </a:t>
            </a:r>
            <a:r>
              <a:rPr lang="lt-LT" sz="3500" dirty="0" err="1"/>
              <a:t>audialinę</a:t>
            </a:r>
            <a:r>
              <a:rPr lang="lt-LT" sz="3500" dirty="0"/>
              <a:t> ortografijos strategiją, kuomet tariant žodžius įsimenamos garsų dalys. Jiems klausantis, žvilgsnis tampa tarsi nematantis, ausis atsukta į garso šaltinį. Mokydamiesi </a:t>
            </a:r>
            <a:r>
              <a:rPr lang="lt-LT" sz="3500" dirty="0" err="1"/>
              <a:t>audialai</a:t>
            </a:r>
            <a:r>
              <a:rPr lang="lt-LT" sz="3500" dirty="0"/>
              <a:t> garsiai skaito arba „kalbasi su savimi“, aiškiai atskiria ir moduliuoja garsus, kad pabrėžtų mintį. Jų rankų gestai - akomponuojantys: punktų skaičiavimas lenkiant pirštus, gilus įkvėpimas prieš pasakant pagrindinę mintį ir pan. Jiems patinka, kai instrukcijos pateikiamos žodžiu, akcentuojant veiksmų atlikimo tvarką, pakartojant ir apibendrinant. </a:t>
            </a:r>
            <a:r>
              <a:rPr lang="lt-LT" sz="3500" dirty="0" err="1"/>
              <a:t>Audialai</a:t>
            </a:r>
            <a:r>
              <a:rPr lang="lt-LT" sz="3500" dirty="0"/>
              <a:t> vartoja „</a:t>
            </a:r>
            <a:r>
              <a:rPr lang="lt-LT" sz="3500" dirty="0" err="1"/>
              <a:t>audialinius</a:t>
            </a:r>
            <a:r>
              <a:rPr lang="lt-LT" sz="3500" dirty="0"/>
              <a:t>“ teiginius: „girdžiu, ką sakai“, „skamba puikiai“, „jau girdžiu pavojaus varpus“, „vienąsyk tai nuskambės per visą šalį“, „visi tik ir šneka apie tai“, „ta idėja zyzia mano galvoje“, „tai man nieko nesako“, „man nepatinka jo tonas“ ir pan.</a:t>
            </a:r>
          </a:p>
          <a:p>
            <a:pPr algn="just" fontAlgn="auto">
              <a:spcAft>
                <a:spcPts val="0"/>
              </a:spcAft>
              <a:buClr>
                <a:schemeClr val="accent5"/>
              </a:buClr>
              <a:buFont typeface="Arial" pitchFamily="34" charset="0"/>
              <a:buChar char="•"/>
              <a:defRPr/>
            </a:pPr>
            <a:endParaRPr lang="lt-LT" dirty="0"/>
          </a:p>
        </p:txBody>
      </p:sp>
      <p:sp>
        <p:nvSpPr>
          <p:cNvPr id="26627" name="Turinio vietos rezervavimo ženklas 3"/>
          <p:cNvSpPr>
            <a:spLocks noGrp="1"/>
          </p:cNvSpPr>
          <p:nvPr>
            <p:ph sz="half" idx="2"/>
          </p:nvPr>
        </p:nvSpPr>
        <p:spPr>
          <a:xfrm>
            <a:off x="6118225" y="231775"/>
            <a:ext cx="5834063" cy="6478588"/>
          </a:xfrm>
        </p:spPr>
        <p:txBody>
          <a:bodyPr/>
          <a:lstStyle/>
          <a:p>
            <a:pPr marL="0" indent="0" algn="just">
              <a:buFont typeface="Arial" charset="0"/>
              <a:buNone/>
            </a:pPr>
            <a:r>
              <a:rPr lang="lt-LT" sz="2200" b="1" smtClean="0"/>
              <a:t>Kinestetikai</a:t>
            </a:r>
            <a:r>
              <a:rPr lang="lt-LT" sz="2200" smtClean="0"/>
              <a:t> (pasaulį pažįsta lytėdami ir dalyvaudami) lengvai prisimena įvykius bei gali įvardyti su jais susijusius jausmus ir pojūčius. Jiems patinka fizinė veikla, modeliavimas, žaidimai lauke, ekskursijos, mokymasis veikiant (projekto metodas). Kinestetikai įsimena žodžius juos perrašydami ar bent judindami ranką taip, tarsi rašytų. Kalbėdami jie dažnai tarsi imituoja tai, apie ką pasakoja. Kadangi kinestetikai fiziškai labai aktyvūs, jiems mokantis būtinos reguliarios pertraukėlės. Tokiems žmonėms patinka, kai užduotys pateikiamos emocionaliai, demonstruojant realius objektus, naudojant daug gestų ir mimikos elementų. Kinestetikai vartoja teiginius: „jaučiu, viskas bus gerai“, „ar jau galima to imtis?“,„esu sukrėstas to, ką patyriau“, „aš jau pakeičiau savo poziciją“, „pamečiau mintį“, „tai buvo gilus išgyvenimas“, „ši mintis pati svariausia“, „netrukus žengsime platų žingsnį“ ir pan.</a:t>
            </a: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Pavadinimas 4"/>
          <p:cNvSpPr>
            <a:spLocks noGrp="1"/>
          </p:cNvSpPr>
          <p:nvPr>
            <p:ph type="title"/>
          </p:nvPr>
        </p:nvSpPr>
        <p:spPr/>
        <p:txBody>
          <a:bodyPr/>
          <a:lstStyle/>
          <a:p>
            <a:pPr algn="ctr"/>
            <a:r>
              <a:rPr lang="lt-LT" smtClean="0"/>
              <a:t>Jei dominuoja vizualinis informacijos priėmimo būdas, rekomenduojama:</a:t>
            </a:r>
          </a:p>
        </p:txBody>
      </p:sp>
      <p:sp>
        <p:nvSpPr>
          <p:cNvPr id="27650" name="Turinio vietos rezervavimo ženklas 5"/>
          <p:cNvSpPr>
            <a:spLocks noGrp="1"/>
          </p:cNvSpPr>
          <p:nvPr>
            <p:ph idx="1"/>
          </p:nvPr>
        </p:nvSpPr>
        <p:spPr/>
        <p:txBody>
          <a:bodyPr/>
          <a:lstStyle/>
          <a:p>
            <a:pPr algn="just"/>
            <a:r>
              <a:rPr lang="lt-LT" sz="2800" smtClean="0"/>
              <a:t>piešti su mokomąja medžiaga susijusius paveikslėlius, schemas, minčių žemėlapius;</a:t>
            </a:r>
          </a:p>
          <a:p>
            <a:pPr algn="just"/>
            <a:r>
              <a:rPr lang="lt-LT" sz="2800" smtClean="0"/>
              <a:t>pabraukti svarbiausius dalykus, naudojant spalvas bei skirtingus šriftus.</a:t>
            </a:r>
          </a:p>
          <a:p>
            <a:pPr algn="just"/>
            <a:r>
              <a:rPr lang="lt-LT" sz="2800" smtClean="0"/>
              <a:t> taip pat gerai yra žiūrėti mokomuosius filmus;</a:t>
            </a:r>
          </a:p>
          <a:p>
            <a:pPr algn="just"/>
            <a:r>
              <a:rPr lang="lt-LT" sz="2800" smtClean="0"/>
              <a:t> kurti plakatus;</a:t>
            </a:r>
          </a:p>
          <a:p>
            <a:pPr algn="just"/>
            <a:r>
              <a:rPr lang="lt-LT" sz="2800" smtClean="0"/>
              <a:t> svarbiausią informaciją užsirašyti ir priklijuoti gerai matomose vietose ir t.t.</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Pavadinimas 1"/>
          <p:cNvSpPr>
            <a:spLocks noGrp="1"/>
          </p:cNvSpPr>
          <p:nvPr>
            <p:ph type="title"/>
          </p:nvPr>
        </p:nvSpPr>
        <p:spPr/>
        <p:txBody>
          <a:bodyPr/>
          <a:lstStyle/>
          <a:p>
            <a:pPr algn="ctr"/>
            <a:r>
              <a:rPr lang="lt-LT" smtClean="0"/>
              <a:t>Jei dominuoja audialinis informacijos priėmimo būdas, geriausia mokytis:</a:t>
            </a:r>
          </a:p>
        </p:txBody>
      </p:sp>
      <p:sp>
        <p:nvSpPr>
          <p:cNvPr id="28674" name="Turinio vietos rezervavimo ženklas 2"/>
          <p:cNvSpPr>
            <a:spLocks noGrp="1"/>
          </p:cNvSpPr>
          <p:nvPr>
            <p:ph idx="1"/>
          </p:nvPr>
        </p:nvSpPr>
        <p:spPr/>
        <p:txBody>
          <a:bodyPr/>
          <a:lstStyle/>
          <a:p>
            <a:pPr algn="just"/>
            <a:r>
              <a:rPr lang="lt-LT" sz="2800" smtClean="0"/>
              <a:t> skaitant garsiai ar pašnibždomis;</a:t>
            </a:r>
          </a:p>
          <a:p>
            <a:pPr algn="just"/>
            <a:r>
              <a:rPr lang="lt-LT" sz="2800" smtClean="0"/>
              <a:t> nuolat klausantis įrašyto teksto;</a:t>
            </a:r>
          </a:p>
          <a:p>
            <a:pPr algn="just"/>
            <a:r>
              <a:rPr lang="lt-LT" sz="2800" smtClean="0"/>
              <a:t> kam nors pasakojant apie tai, ką norima įsiminti, tekstą, kurį reikia išmokti;</a:t>
            </a:r>
          </a:p>
          <a:p>
            <a:pPr algn="just"/>
            <a:r>
              <a:rPr lang="lt-LT" sz="2800" smtClean="0"/>
              <a:t> kartojant ritmiškai;</a:t>
            </a:r>
          </a:p>
          <a:p>
            <a:pPr algn="just"/>
            <a:r>
              <a:rPr lang="lt-LT" sz="2800" smtClean="0"/>
              <a:t> labai gerai mokytis klausantis muzikos bei radijo programų apie tai, ko mokomasi.</a:t>
            </a: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Pavadinimas 1"/>
          <p:cNvSpPr>
            <a:spLocks noGrp="1"/>
          </p:cNvSpPr>
          <p:nvPr>
            <p:ph type="title"/>
          </p:nvPr>
        </p:nvSpPr>
        <p:spPr>
          <a:xfrm>
            <a:off x="269875" y="282575"/>
            <a:ext cx="11526838" cy="1017588"/>
          </a:xfrm>
        </p:spPr>
        <p:txBody>
          <a:bodyPr/>
          <a:lstStyle/>
          <a:p>
            <a:pPr algn="ctr"/>
            <a:r>
              <a:rPr lang="lt-LT" smtClean="0"/>
              <a:t>Jei dominuoja kinestezinis</a:t>
            </a:r>
            <a:r>
              <a:rPr lang="lt-LT" b="1" smtClean="0"/>
              <a:t> </a:t>
            </a:r>
            <a:r>
              <a:rPr lang="lt-LT" smtClean="0"/>
              <a:t>informacijos priėmimo ir apdorojimo būdas, rekomenduojama:</a:t>
            </a:r>
          </a:p>
        </p:txBody>
      </p:sp>
      <p:sp>
        <p:nvSpPr>
          <p:cNvPr id="29698" name="Turinio vietos rezervavimo ženklas 2"/>
          <p:cNvSpPr>
            <a:spLocks noGrp="1"/>
          </p:cNvSpPr>
          <p:nvPr>
            <p:ph idx="1"/>
          </p:nvPr>
        </p:nvSpPr>
        <p:spPr>
          <a:xfrm>
            <a:off x="187325" y="1493838"/>
            <a:ext cx="11693525" cy="5113337"/>
          </a:xfrm>
        </p:spPr>
        <p:txBody>
          <a:bodyPr/>
          <a:lstStyle/>
          <a:p>
            <a:r>
              <a:rPr lang="lt-LT" sz="2600" smtClean="0"/>
              <a:t>- mokantis vaikščioti ar kitaip ritmingai judėti (pavyzdžiui, kartojant taisyklę ritmingai spragsėti pirštais ar mušti koja);</a:t>
            </a:r>
          </a:p>
          <a:p>
            <a:r>
              <a:rPr lang="lt-LT" sz="2600" smtClean="0"/>
              <a:t>- nuolat keisti ar bent pertvarkyti savo mokymosi vietą;</a:t>
            </a:r>
          </a:p>
          <a:p>
            <a:r>
              <a:rPr lang="lt-LT" sz="2600" smtClean="0"/>
              <a:t>- skaitant mokymosi medžiagą rekomenduojama keisti kūno padėtį (skaityti atsistojus, atsigulus, atsisėdus, stovint ant vienos kojos ir pan.);</a:t>
            </a:r>
          </a:p>
          <a:p>
            <a:r>
              <a:rPr lang="lt-LT" sz="2600" smtClean="0"/>
              <a:t>- emocionaliai reaguoti į skaitomą tekstą (šypsotis, linksėti, raukytis, piešti šypsenėles, šauktukus ir kt. ženklus).</a:t>
            </a:r>
          </a:p>
          <a:p>
            <a:r>
              <a:rPr lang="lt-LT" sz="2600" smtClean="0"/>
              <a:t>Svarbius dalykus patariama užrašyti mažuose lapeliuose ir priklijuoti juos gerai matomose, bet gal netikėtose vietose (pavyzdžiui, šaldytuvo viduje, draugui ant nugaros ir pan.)</a:t>
            </a:r>
          </a:p>
          <a:p>
            <a:endParaRPr lang="lt-LT" smtClean="0"/>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Pavadinimas 1"/>
          <p:cNvSpPr>
            <a:spLocks noGrp="1"/>
          </p:cNvSpPr>
          <p:nvPr>
            <p:ph type="title"/>
          </p:nvPr>
        </p:nvSpPr>
        <p:spPr>
          <a:xfrm>
            <a:off x="1066800" y="457200"/>
            <a:ext cx="10058400" cy="611188"/>
          </a:xfrm>
        </p:spPr>
        <p:txBody>
          <a:bodyPr/>
          <a:lstStyle/>
          <a:p>
            <a:pPr algn="ctr"/>
            <a:r>
              <a:rPr lang="lt-LT" smtClean="0"/>
              <a:t>Kūrybiškumo ugdymas</a:t>
            </a:r>
          </a:p>
        </p:txBody>
      </p:sp>
      <p:sp>
        <p:nvSpPr>
          <p:cNvPr id="30722" name="Turinio vietos rezervavimo ženklas 4"/>
          <p:cNvSpPr>
            <a:spLocks noGrp="1"/>
          </p:cNvSpPr>
          <p:nvPr>
            <p:ph idx="1"/>
          </p:nvPr>
        </p:nvSpPr>
        <p:spPr/>
        <p:txBody>
          <a:bodyPr/>
          <a:lstStyle/>
          <a:p>
            <a:endParaRPr lang="lt-LT" smtClean="0"/>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Pavadinimas 3"/>
          <p:cNvSpPr>
            <a:spLocks noGrp="1"/>
          </p:cNvSpPr>
          <p:nvPr>
            <p:ph type="title"/>
          </p:nvPr>
        </p:nvSpPr>
        <p:spPr/>
        <p:txBody>
          <a:bodyPr/>
          <a:lstStyle/>
          <a:p>
            <a:pPr algn="ctr"/>
            <a:r>
              <a:rPr lang="lt-LT" smtClean="0"/>
              <a:t> Asmeninė viršūnė, arba tikslas, kurio turėtų siekti kiekvienas žmogus, yra vidinė </a:t>
            </a:r>
            <a:r>
              <a:rPr lang="lt-LT" b="1" smtClean="0"/>
              <a:t>lyderystė</a:t>
            </a:r>
            <a:r>
              <a:rPr lang="lt-LT" smtClean="0"/>
              <a:t>.</a:t>
            </a:r>
          </a:p>
        </p:txBody>
      </p:sp>
      <p:pic>
        <p:nvPicPr>
          <p:cNvPr id="31746" name="Turinio vietos rezervavimo ženklas 5"/>
          <p:cNvPicPr>
            <a:picLocks noGrp="1" noChangeAspect="1"/>
          </p:cNvPicPr>
          <p:nvPr>
            <p:ph idx="1"/>
          </p:nvPr>
        </p:nvPicPr>
        <p:blipFill>
          <a:blip r:embed="rId2"/>
          <a:srcRect/>
          <a:stretch>
            <a:fillRect/>
          </a:stretch>
        </p:blipFill>
        <p:spPr>
          <a:xfrm>
            <a:off x="3359150" y="2085975"/>
            <a:ext cx="5340350" cy="4005263"/>
          </a:xfrm>
        </p:spPr>
      </p:pic>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Pavadinimas 1"/>
          <p:cNvSpPr>
            <a:spLocks noGrp="1"/>
          </p:cNvSpPr>
          <p:nvPr>
            <p:ph type="title"/>
          </p:nvPr>
        </p:nvSpPr>
        <p:spPr/>
        <p:txBody>
          <a:bodyPr/>
          <a:lstStyle/>
          <a:p>
            <a:r>
              <a:rPr lang="lt-LT" b="1" smtClean="0"/>
              <a:t>Netinkamo požiūrio mokykla:</a:t>
            </a:r>
          </a:p>
        </p:txBody>
      </p:sp>
      <p:sp>
        <p:nvSpPr>
          <p:cNvPr id="3" name="Turinio vietos rezervavimo ženklas 2"/>
          <p:cNvSpPr>
            <a:spLocks noGrp="1"/>
          </p:cNvSpPr>
          <p:nvPr>
            <p:ph idx="1"/>
          </p:nvPr>
        </p:nvSpPr>
        <p:spPr/>
        <p:txBody>
          <a:bodyPr rtlCol="0">
            <a:normAutofit/>
          </a:bodyPr>
          <a:lstStyle/>
          <a:p>
            <a:pPr fontAlgn="auto">
              <a:spcAft>
                <a:spcPts val="0"/>
              </a:spcAft>
              <a:buClr>
                <a:schemeClr val="accent5"/>
              </a:buClr>
              <a:buFont typeface="Arial" pitchFamily="34" charset="0"/>
              <a:buChar char="•"/>
              <a:defRPr/>
            </a:pPr>
            <a:r>
              <a:rPr lang="lt-LT" sz="3200" dirty="0" smtClean="0"/>
              <a:t>„Dramblių</a:t>
            </a:r>
            <a:r>
              <a:rPr lang="lt-LT" sz="3200" dirty="0"/>
              <a:t>“ mokykla (rutinos ribų neperžengimas; iki 14 m. vaikas išgirsta 180 000 kartų žodį „Ne</a:t>
            </a:r>
            <a:r>
              <a:rPr lang="lt-LT" sz="3200" dirty="0" smtClean="0"/>
              <a:t>“).</a:t>
            </a:r>
          </a:p>
          <a:p>
            <a:pPr fontAlgn="auto">
              <a:spcAft>
                <a:spcPts val="0"/>
              </a:spcAft>
              <a:buClr>
                <a:schemeClr val="accent5"/>
              </a:buClr>
              <a:buFont typeface="Arial" pitchFamily="34" charset="0"/>
              <a:buChar char="•"/>
              <a:defRPr/>
            </a:pPr>
            <a:r>
              <a:rPr lang="lt-LT" sz="3200" noProof="1"/>
              <a:t>„Visuomenės žinių“ mokykla (nuolat gaunamų</a:t>
            </a:r>
            <a:r>
              <a:rPr lang="lt-LT" sz="3200" noProof="1" smtClean="0"/>
              <a:t>, „</a:t>
            </a:r>
            <a:r>
              <a:rPr lang="lt-LT" sz="3200" noProof="1"/>
              <a:t>transliuojamų“ iš aplinkos neigiamų žinių, informacijos priėmimas).</a:t>
            </a:r>
          </a:p>
          <a:p>
            <a:pPr fontAlgn="auto">
              <a:spcAft>
                <a:spcPts val="0"/>
              </a:spcAft>
              <a:buClr>
                <a:schemeClr val="accent5"/>
              </a:buClr>
              <a:buFont typeface="Arial" pitchFamily="34" charset="0"/>
              <a:buChar char="•"/>
              <a:defRPr/>
            </a:pPr>
            <a:r>
              <a:rPr lang="lt-LT" sz="3200" noProof="1"/>
              <a:t>„Piranijų“ mokykla (kai žmogus nuolat gavęs neigiamų patirčių, bandydama kažką įgyvendinti, nustoja siekti savo tikslų).</a:t>
            </a:r>
          </a:p>
          <a:p>
            <a:pPr marL="0" indent="0" fontAlgn="auto">
              <a:spcAft>
                <a:spcPts val="0"/>
              </a:spcAft>
              <a:buClr>
                <a:schemeClr val="accent5"/>
              </a:buClr>
              <a:buFont typeface="Arial" pitchFamily="34" charset="0"/>
              <a:buNone/>
              <a:defRPr/>
            </a:pPr>
            <a:endParaRPr lang="lt-LT"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antraštė"/>
          <p:cNvSpPr>
            <a:spLocks noGrp="1"/>
          </p:cNvSpPr>
          <p:nvPr>
            <p:ph type="title"/>
          </p:nvPr>
        </p:nvSpPr>
        <p:spPr>
          <a:xfrm>
            <a:off x="234950" y="288925"/>
            <a:ext cx="11818938" cy="1077913"/>
          </a:xfrm>
        </p:spPr>
        <p:txBody>
          <a:bodyPr/>
          <a:lstStyle/>
          <a:p>
            <a:pPr algn="ctr"/>
            <a:r>
              <a:rPr lang="lt-LT" noProof="1" smtClean="0"/>
              <a:t/>
            </a:r>
            <a:br>
              <a:rPr lang="lt-LT" noProof="1" smtClean="0"/>
            </a:br>
            <a:r>
              <a:rPr lang="lt-LT" noProof="1" smtClean="0"/>
              <a:t/>
            </a:r>
            <a:br>
              <a:rPr lang="lt-LT" noProof="1" smtClean="0"/>
            </a:br>
            <a:r>
              <a:rPr lang="lt-LT" noProof="1" smtClean="0"/>
              <a:t>       Didžiausias stabdis – pats sau žmogus (jo nuostatos, požiūris).</a:t>
            </a:r>
          </a:p>
        </p:txBody>
      </p:sp>
      <p:sp>
        <p:nvSpPr>
          <p:cNvPr id="17410" name="2 turinio vietos rezervavimo ženklas"/>
          <p:cNvSpPr>
            <a:spLocks noGrp="1"/>
          </p:cNvSpPr>
          <p:nvPr>
            <p:ph idx="1"/>
          </p:nvPr>
        </p:nvSpPr>
        <p:spPr>
          <a:xfrm>
            <a:off x="1254125" y="1590675"/>
            <a:ext cx="10058400" cy="5038725"/>
          </a:xfrm>
        </p:spPr>
        <p:txBody>
          <a:bodyPr/>
          <a:lstStyle/>
          <a:p>
            <a:pPr marL="0" indent="0">
              <a:buFont typeface="Arial" charset="0"/>
              <a:buNone/>
            </a:pPr>
            <a:endParaRPr lang="lt-LT" sz="4000" noProof="1" smtClean="0"/>
          </a:p>
          <a:p>
            <a:pPr marL="0" indent="0">
              <a:buFont typeface="Arial" charset="0"/>
              <a:buNone/>
            </a:pPr>
            <a:endParaRPr lang="lt-LT" sz="4000" noProof="1" smtClean="0"/>
          </a:p>
          <a:p>
            <a:pPr marL="0" indent="0">
              <a:buFont typeface="Arial" charset="0"/>
              <a:buNone/>
            </a:pPr>
            <a:endParaRPr lang="lt-LT" sz="4000" noProof="1" smtClean="0"/>
          </a:p>
        </p:txBody>
      </p:sp>
      <p:sp>
        <p:nvSpPr>
          <p:cNvPr id="4" name="Struktūrinė schema: alternatyvus procesas 3"/>
          <p:cNvSpPr/>
          <p:nvPr/>
        </p:nvSpPr>
        <p:spPr>
          <a:xfrm>
            <a:off x="1577975" y="2686050"/>
            <a:ext cx="2138363" cy="10556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lt-LT" sz="2400" dirty="0"/>
              <a:t>PAJĖGUMAS</a:t>
            </a:r>
            <a:endParaRPr lang="lt-LT" sz="2400" dirty="0"/>
          </a:p>
        </p:txBody>
      </p:sp>
      <p:sp>
        <p:nvSpPr>
          <p:cNvPr id="8" name="Lygu 7"/>
          <p:cNvSpPr/>
          <p:nvPr/>
        </p:nvSpPr>
        <p:spPr>
          <a:xfrm>
            <a:off x="7061200" y="2751138"/>
            <a:ext cx="914400" cy="9144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lt-LT">
              <a:solidFill>
                <a:schemeClr val="tx1"/>
              </a:solidFill>
            </a:endParaRPr>
          </a:p>
        </p:txBody>
      </p:sp>
      <p:sp>
        <p:nvSpPr>
          <p:cNvPr id="9" name="Struktūrinė schema: alternatyvus procesas 8"/>
          <p:cNvSpPr/>
          <p:nvPr/>
        </p:nvSpPr>
        <p:spPr>
          <a:xfrm>
            <a:off x="8235950" y="2678113"/>
            <a:ext cx="2616200" cy="105727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lt-LT" sz="2400" dirty="0"/>
              <a:t>REALIZACIJA</a:t>
            </a:r>
            <a:endParaRPr lang="lt-LT" sz="2400" dirty="0"/>
          </a:p>
        </p:txBody>
      </p:sp>
      <p:sp>
        <p:nvSpPr>
          <p:cNvPr id="17414" name="TextBox 9"/>
          <p:cNvSpPr txBox="1">
            <a:spLocks noChangeArrowheads="1"/>
          </p:cNvSpPr>
          <p:nvPr/>
        </p:nvSpPr>
        <p:spPr bwMode="auto">
          <a:xfrm>
            <a:off x="3033713" y="2506663"/>
            <a:ext cx="119062" cy="769937"/>
          </a:xfrm>
          <a:prstGeom prst="rect">
            <a:avLst/>
          </a:prstGeom>
          <a:noFill/>
          <a:ln w="9525">
            <a:noFill/>
            <a:miter lim="800000"/>
            <a:headEnd/>
            <a:tailEnd/>
          </a:ln>
        </p:spPr>
        <p:txBody>
          <a:bodyPr>
            <a:spAutoFit/>
          </a:bodyPr>
          <a:lstStyle/>
          <a:p>
            <a:endParaRPr lang="lt-LT" sz="4400">
              <a:latin typeface="Cambria" pitchFamily="18" charset="0"/>
            </a:endParaRPr>
          </a:p>
        </p:txBody>
      </p:sp>
      <p:sp>
        <p:nvSpPr>
          <p:cNvPr id="17415" name="TextBox 10"/>
          <p:cNvSpPr txBox="1">
            <a:spLocks noChangeArrowheads="1"/>
          </p:cNvSpPr>
          <p:nvPr/>
        </p:nvSpPr>
        <p:spPr bwMode="auto">
          <a:xfrm>
            <a:off x="3063875" y="2714625"/>
            <a:ext cx="184150" cy="368300"/>
          </a:xfrm>
          <a:prstGeom prst="rect">
            <a:avLst/>
          </a:prstGeom>
          <a:noFill/>
          <a:ln w="9525">
            <a:noFill/>
            <a:miter lim="800000"/>
            <a:headEnd/>
            <a:tailEnd/>
          </a:ln>
        </p:spPr>
        <p:txBody>
          <a:bodyPr wrap="none">
            <a:spAutoFit/>
          </a:bodyPr>
          <a:lstStyle/>
          <a:p>
            <a:endParaRPr lang="lt-LT">
              <a:latin typeface="Cambria" pitchFamily="18" charset="0"/>
            </a:endParaRPr>
          </a:p>
        </p:txBody>
      </p:sp>
      <p:sp>
        <p:nvSpPr>
          <p:cNvPr id="17416" name="TextBox 11"/>
          <p:cNvSpPr txBox="1">
            <a:spLocks noChangeArrowheads="1"/>
          </p:cNvSpPr>
          <p:nvPr/>
        </p:nvSpPr>
        <p:spPr bwMode="auto">
          <a:xfrm>
            <a:off x="2941638" y="2876550"/>
            <a:ext cx="185737" cy="400050"/>
          </a:xfrm>
          <a:prstGeom prst="rect">
            <a:avLst/>
          </a:prstGeom>
          <a:noFill/>
          <a:ln w="9525">
            <a:noFill/>
            <a:miter lim="800000"/>
            <a:headEnd/>
            <a:tailEnd/>
          </a:ln>
        </p:spPr>
        <p:txBody>
          <a:bodyPr wrap="none">
            <a:spAutoFit/>
          </a:bodyPr>
          <a:lstStyle/>
          <a:p>
            <a:endParaRPr lang="lt-LT" sz="2000">
              <a:latin typeface="Cambria" pitchFamily="18" charset="0"/>
            </a:endParaRPr>
          </a:p>
        </p:txBody>
      </p:sp>
      <p:sp>
        <p:nvSpPr>
          <p:cNvPr id="13" name="Struktūrinė schema: alternatyvus procesas 12"/>
          <p:cNvSpPr/>
          <p:nvPr/>
        </p:nvSpPr>
        <p:spPr>
          <a:xfrm>
            <a:off x="4848225" y="2681288"/>
            <a:ext cx="1868488" cy="105568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lt-LT" sz="2400" dirty="0"/>
              <a:t>ĮPROČIAI, POŽIŪRIS</a:t>
            </a:r>
            <a:endParaRPr lang="lt-LT" sz="2400" dirty="0"/>
          </a:p>
        </p:txBody>
      </p:sp>
      <p:sp>
        <p:nvSpPr>
          <p:cNvPr id="16" name="Minusas 15"/>
          <p:cNvSpPr/>
          <p:nvPr/>
        </p:nvSpPr>
        <p:spPr>
          <a:xfrm>
            <a:off x="3840163" y="2827338"/>
            <a:ext cx="914400" cy="91440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lt-LT"/>
          </a:p>
        </p:txBody>
      </p:sp>
      <p:sp>
        <p:nvSpPr>
          <p:cNvPr id="18" name="Struktūrinė schema: mazgas 17"/>
          <p:cNvSpPr/>
          <p:nvPr/>
        </p:nvSpPr>
        <p:spPr>
          <a:xfrm>
            <a:off x="1909763" y="4149725"/>
            <a:ext cx="1519237" cy="609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lt-LT" sz="2400" dirty="0"/>
              <a:t>100</a:t>
            </a:r>
            <a:r>
              <a:rPr lang="en-US" sz="2400" dirty="0"/>
              <a:t> %</a:t>
            </a:r>
            <a:endParaRPr lang="lt-LT" sz="2400" dirty="0"/>
          </a:p>
        </p:txBody>
      </p:sp>
      <p:sp>
        <p:nvSpPr>
          <p:cNvPr id="19" name="Struktūrinė schema: mazgas 18"/>
          <p:cNvSpPr/>
          <p:nvPr/>
        </p:nvSpPr>
        <p:spPr>
          <a:xfrm>
            <a:off x="8926513" y="4110038"/>
            <a:ext cx="1400175" cy="6096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t>2 %</a:t>
            </a:r>
            <a:endParaRPr lang="lt-LT" sz="2400" dirty="0"/>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antraštė"/>
          <p:cNvSpPr>
            <a:spLocks noGrp="1"/>
          </p:cNvSpPr>
          <p:nvPr>
            <p:ph type="title"/>
          </p:nvPr>
        </p:nvSpPr>
        <p:spPr>
          <a:xfrm>
            <a:off x="1069975" y="636588"/>
            <a:ext cx="8686800" cy="5068887"/>
          </a:xfrm>
        </p:spPr>
        <p:txBody>
          <a:bodyPr/>
          <a:lstStyle/>
          <a:p>
            <a:r>
              <a:rPr lang="lt-LT" sz="3600" noProof="1" smtClean="0"/>
              <a:t>„</a:t>
            </a:r>
            <a:r>
              <a:rPr lang="lt-LT" sz="3600" b="1" noProof="1" smtClean="0"/>
              <a:t>Prieikite prie krašto, - pasakė jis, </a:t>
            </a:r>
            <a:br>
              <a:rPr lang="lt-LT" sz="3600" b="1" noProof="1" smtClean="0"/>
            </a:br>
            <a:r>
              <a:rPr lang="lt-LT" sz="3600" b="1" noProof="1" smtClean="0"/>
              <a:t>Mes galime nukristi, - pasakė jie,</a:t>
            </a:r>
            <a:br>
              <a:rPr lang="lt-LT" sz="3600" b="1" noProof="1" smtClean="0"/>
            </a:br>
            <a:r>
              <a:rPr lang="lt-LT" sz="3600" b="1" noProof="1" smtClean="0"/>
              <a:t>Prieikite prie krašto, - paliepė jis,</a:t>
            </a:r>
            <a:br>
              <a:rPr lang="lt-LT" sz="3600" b="1" noProof="1" smtClean="0"/>
            </a:br>
            <a:r>
              <a:rPr lang="lt-LT" sz="3600" b="1" noProof="1" smtClean="0"/>
              <a:t>Per aukštai, - atsakė jie,</a:t>
            </a:r>
            <a:br>
              <a:rPr lang="lt-LT" sz="3600" b="1" noProof="1" smtClean="0"/>
            </a:br>
            <a:r>
              <a:rPr lang="lt-LT" sz="3600" b="1" noProof="1" smtClean="0"/>
              <a:t>Prieikite prie krašto, - dar kartą pakartojo jis,</a:t>
            </a:r>
            <a:br>
              <a:rPr lang="lt-LT" sz="3600" b="1" noProof="1" smtClean="0"/>
            </a:br>
            <a:r>
              <a:rPr lang="lt-LT" sz="3600" b="1" noProof="1" smtClean="0"/>
              <a:t>Ir jie priėjo... Ir jis pastūmė... Ir jie nuskrido.“</a:t>
            </a:r>
            <a:r>
              <a:rPr lang="lt-LT" sz="3600" noProof="1" smtClean="0"/>
              <a:t/>
            </a:r>
            <a:br>
              <a:rPr lang="lt-LT" sz="3600" noProof="1" smtClean="0"/>
            </a:br>
            <a:r>
              <a:rPr lang="lt-LT" sz="3600" noProof="1" smtClean="0"/>
              <a:t>Coleen Jackson  projekto LL2 konsultantė iš Jungtinės Karalystės</a:t>
            </a:r>
          </a:p>
        </p:txBody>
      </p:sp>
      <p:sp>
        <p:nvSpPr>
          <p:cNvPr id="18434" name="2 teksto vietos rezervavimo ženklas"/>
          <p:cNvSpPr>
            <a:spLocks noGrp="1"/>
          </p:cNvSpPr>
          <p:nvPr>
            <p:ph type="body" idx="1"/>
          </p:nvPr>
        </p:nvSpPr>
        <p:spPr>
          <a:xfrm>
            <a:off x="1066800" y="5734050"/>
            <a:ext cx="8686800" cy="438150"/>
          </a:xfrm>
        </p:spPr>
        <p:txBody>
          <a:bodyPr/>
          <a:lstStyle/>
          <a:p>
            <a:pPr>
              <a:spcBef>
                <a:spcPct val="0"/>
              </a:spcBef>
            </a:pPr>
            <a:r>
              <a:rPr lang="lt-LT" noProof="1" smtClean="0"/>
              <a:t> https://www.facebook.com/lyderiulaikas?v=wall</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Pavadinimas 1"/>
          <p:cNvSpPr>
            <a:spLocks noGrp="1"/>
          </p:cNvSpPr>
          <p:nvPr>
            <p:ph type="title"/>
          </p:nvPr>
        </p:nvSpPr>
        <p:spPr>
          <a:xfrm>
            <a:off x="1066800" y="457200"/>
            <a:ext cx="10058400" cy="595313"/>
          </a:xfrm>
        </p:spPr>
        <p:txBody>
          <a:bodyPr/>
          <a:lstStyle/>
          <a:p>
            <a:r>
              <a:rPr lang="en-US" smtClean="0"/>
              <a:t>Aust</a:t>
            </a:r>
            <a:r>
              <a:rPr lang="lt-LT" smtClean="0"/>
              <a:t>ėja Landsbergienė:</a:t>
            </a:r>
          </a:p>
        </p:txBody>
      </p:sp>
      <p:sp>
        <p:nvSpPr>
          <p:cNvPr id="3" name="Turinio vietos rezervavimo ženklas 2"/>
          <p:cNvSpPr>
            <a:spLocks noGrp="1"/>
          </p:cNvSpPr>
          <p:nvPr>
            <p:ph idx="1"/>
          </p:nvPr>
        </p:nvSpPr>
        <p:spPr>
          <a:xfrm>
            <a:off x="277813" y="1219200"/>
            <a:ext cx="11249025" cy="5486400"/>
          </a:xfrm>
        </p:spPr>
        <p:txBody>
          <a:bodyPr rtlCol="0">
            <a:normAutofit fontScale="47500" lnSpcReduction="20000"/>
          </a:bodyPr>
          <a:lstStyle/>
          <a:p>
            <a:pPr algn="just" fontAlgn="auto">
              <a:lnSpc>
                <a:spcPct val="120000"/>
              </a:lnSpc>
              <a:spcAft>
                <a:spcPts val="0"/>
              </a:spcAft>
              <a:buClr>
                <a:schemeClr val="accent5"/>
              </a:buClr>
              <a:buFont typeface="Arial" pitchFamily="34" charset="0"/>
              <a:buChar char="•"/>
              <a:defRPr/>
            </a:pPr>
            <a:r>
              <a:rPr lang="lt-LT" sz="5100" dirty="0" smtClean="0"/>
              <a:t>„... Lietuvoje </a:t>
            </a:r>
            <a:r>
              <a:rPr lang="lt-LT" sz="5100" dirty="0"/>
              <a:t>dar labai daug jaunų žmonių bijo atsakomybės ir iššūkių. Žinoma, kad yra ir nebijančių, bet, nuėję į paprastos mokyklos paprastą klasę, kažin, ar daug tokių pamatysime. Kodėl? Kiek man tenka kalbėtis su moksleiviais, dažnai mūsuose yra ugdomas nurodymų vykdytojas, o ne sprendimų priėmėjas. O toks žmogus ir iniciatyvos nenori imtis. Juk jeigu žmogui sakoma, kad jis turi „neišsišokti“, „būti toks, kaip visi“, kad jo idėjos „vaikiškos“, „neįmanomos“ ir t.t. ir pan., tai apie kokią lyderystę ir atsakomybę galime kalbėti? Toks žmogus trypčioja vietoje, nes kaskart, kai jis norėdavo išskleisti sparnus, jam nebūdavo leidžiama pakilti. Ir tokių pavyzdžių iš tiesų labai daug: žmonių, kurie galėtų nuveikti daug, kurie turi tą vidinį „</a:t>
            </a:r>
            <a:r>
              <a:rPr lang="lt-LT" sz="5100" dirty="0" err="1"/>
              <a:t>varikliuką</a:t>
            </a:r>
            <a:r>
              <a:rPr lang="lt-LT" sz="5100" dirty="0"/>
              <a:t>“, bet kurie net nebandę bijo (arba net yra įsitikinę), kad jiems nepasiseks</a:t>
            </a:r>
            <a:r>
              <a:rPr lang="lt-LT" sz="5100" dirty="0" smtClean="0"/>
              <a:t>...“</a:t>
            </a:r>
          </a:p>
          <a:p>
            <a:pPr marL="0" indent="0" fontAlgn="auto">
              <a:spcAft>
                <a:spcPts val="0"/>
              </a:spcAft>
              <a:buClr>
                <a:schemeClr val="accent5"/>
              </a:buClr>
              <a:buFont typeface="Arial" pitchFamily="34" charset="0"/>
              <a:buNone/>
              <a:defRPr/>
            </a:pPr>
            <a:endParaRPr lang="lt-LT" sz="5100" dirty="0"/>
          </a:p>
          <a:p>
            <a:pPr marL="0" indent="0" fontAlgn="auto">
              <a:spcAft>
                <a:spcPts val="0"/>
              </a:spcAft>
              <a:buClr>
                <a:schemeClr val="accent5"/>
              </a:buClr>
              <a:buFont typeface="Arial" pitchFamily="34" charset="0"/>
              <a:buNone/>
              <a:defRPr/>
            </a:pPr>
            <a:r>
              <a:rPr lang="lt-LT" sz="2900" dirty="0" smtClean="0"/>
              <a:t>      http</a:t>
            </a:r>
            <a:r>
              <a:rPr lang="lt-LT" sz="2900" dirty="0"/>
              <a:t>://www.bernardinai.lt/straipsnis/-/44783</a:t>
            </a:r>
            <a:endParaRPr lang="lt-LT" sz="2900" dirty="0" smtClean="0"/>
          </a:p>
          <a:p>
            <a:pPr marL="0" indent="0" fontAlgn="auto">
              <a:spcAft>
                <a:spcPts val="0"/>
              </a:spcAft>
              <a:buClr>
                <a:schemeClr val="accent5"/>
              </a:buClr>
              <a:buFont typeface="Arial" pitchFamily="34" charset="0"/>
              <a:buNone/>
              <a:defRPr/>
            </a:pPr>
            <a:r>
              <a:rPr lang="lt-LT" dirty="0"/>
              <a:t> </a:t>
            </a:r>
            <a:r>
              <a:rPr lang="lt-LT" dirty="0" smtClean="0"/>
              <a:t> </a:t>
            </a:r>
            <a:endParaRPr lang="lt-LT" dirty="0"/>
          </a:p>
          <a:p>
            <a:pPr fontAlgn="auto">
              <a:spcAft>
                <a:spcPts val="0"/>
              </a:spcAft>
              <a:buClr>
                <a:schemeClr val="accent5"/>
              </a:buClr>
              <a:buFont typeface="Arial" pitchFamily="34" charset="0"/>
              <a:buChar char="•"/>
              <a:defRPr/>
            </a:pPr>
            <a:endParaRPr lang="lt-LT" dirty="0"/>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Pavadinimas 1"/>
          <p:cNvSpPr>
            <a:spLocks noGrp="1"/>
          </p:cNvSpPr>
          <p:nvPr>
            <p:ph type="title"/>
          </p:nvPr>
        </p:nvSpPr>
        <p:spPr>
          <a:xfrm>
            <a:off x="222250" y="457200"/>
            <a:ext cx="11969750" cy="665163"/>
          </a:xfrm>
        </p:spPr>
        <p:txBody>
          <a:bodyPr/>
          <a:lstStyle/>
          <a:p>
            <a:pPr algn="ctr"/>
            <a:r>
              <a:rPr lang="lt-LT" sz="3400" b="1" smtClean="0"/>
              <a:t>Kodėl mes kalbame apie lyderystę ikimokykliniame amžiuje?</a:t>
            </a:r>
          </a:p>
        </p:txBody>
      </p:sp>
      <p:sp>
        <p:nvSpPr>
          <p:cNvPr id="3" name="Turinio vietos rezervavimo ženklas 2"/>
          <p:cNvSpPr>
            <a:spLocks noGrp="1"/>
          </p:cNvSpPr>
          <p:nvPr>
            <p:ph idx="1"/>
          </p:nvPr>
        </p:nvSpPr>
        <p:spPr>
          <a:xfrm>
            <a:off x="222250" y="1246188"/>
            <a:ext cx="11691938" cy="5459412"/>
          </a:xfrm>
        </p:spPr>
        <p:txBody>
          <a:bodyPr rtlCol="0">
            <a:normAutofit fontScale="92500" lnSpcReduction="20000"/>
          </a:bodyPr>
          <a:lstStyle/>
          <a:p>
            <a:pPr marL="0" indent="0" algn="just" fontAlgn="auto">
              <a:spcAft>
                <a:spcPts val="0"/>
              </a:spcAft>
              <a:buClr>
                <a:schemeClr val="accent5"/>
              </a:buClr>
              <a:buFont typeface="Arial" pitchFamily="34" charset="0"/>
              <a:buNone/>
              <a:defRPr/>
            </a:pPr>
            <a:r>
              <a:rPr lang="lt-LT" sz="3200" dirty="0" err="1"/>
              <a:t>Lyderiškumą</a:t>
            </a:r>
            <a:r>
              <a:rPr lang="lt-LT" sz="3200" dirty="0"/>
              <a:t> ugdyti turėtume vaikui vos gimus. Kitaip tariant, kuo anksčiau, tuo geriau. Juk turime labai gražų ir teisingą priežodį: lenk medį, kol jaunas. Vadinasi, kuo anksčiau pradėsime ugdyti lyderio savybes, tuo anksčiau vaikas jas įgis ir tuo didesnė tikimybė, kad jis bus puikus lyderis“, - teigia ikimokyklinio ugdymo įstaigų tinklo „Vaikystės sodas“ steigėja Dr. Austėja Landsbergienė.</a:t>
            </a:r>
          </a:p>
          <a:p>
            <a:pPr marL="0" indent="0" algn="just" fontAlgn="auto">
              <a:spcAft>
                <a:spcPts val="0"/>
              </a:spcAft>
              <a:buClr>
                <a:schemeClr val="accent5"/>
              </a:buClr>
              <a:buFont typeface="Arial" pitchFamily="34" charset="0"/>
              <a:buNone/>
              <a:defRPr/>
            </a:pPr>
            <a:r>
              <a:rPr lang="lt-LT" sz="3200" dirty="0" smtClean="0"/>
              <a:t>Buivydas</a:t>
            </a:r>
            <a:r>
              <a:rPr lang="lt-LT" sz="3200" dirty="0"/>
              <a:t>, lyderystę ir gebėjimą motyvuoti sieja su įsiklausimu į kitų poreikius, gebėjimu kartais atsiriboti, atsakomybe, kūrybiškumu ir buvimu teisingu kiekvienam grupės nariui. Visi šie dalykai, specialistų nuomone, yra išugdomi ir priklauso tiek nuo aplinkinių įtakos, tiek nuo kiekvieno žmogaus asmeninio noro tobulėti.</a:t>
            </a:r>
          </a:p>
          <a:p>
            <a:pPr marL="0" indent="0" algn="just" fontAlgn="auto">
              <a:spcAft>
                <a:spcPts val="0"/>
              </a:spcAft>
              <a:buClr>
                <a:schemeClr val="accent5"/>
              </a:buClr>
              <a:buFont typeface="Arial" pitchFamily="34" charset="0"/>
              <a:buNone/>
              <a:defRPr/>
            </a:pPr>
            <a:r>
              <a:rPr lang="lt-LT" sz="3200" dirty="0"/>
              <a:t>A. Landsbergienė pastebi, kad mokymo įstaigos koncentruojasi į akademinio intelekto ugdymą, tačiau visiškai pamirštamas emocinis, kuris gerokai svarbesnis lyderiui. </a:t>
            </a: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38113" y="166688"/>
            <a:ext cx="11804650" cy="1646237"/>
          </a:xfrm>
        </p:spPr>
        <p:txBody>
          <a:bodyPr rtlCol="0">
            <a:normAutofit fontScale="90000"/>
          </a:bodyPr>
          <a:lstStyle/>
          <a:p>
            <a:pPr algn="ctr" fontAlgn="auto">
              <a:spcAft>
                <a:spcPts val="0"/>
              </a:spcAft>
              <a:defRPr/>
            </a:pPr>
            <a:r>
              <a:rPr lang="lt-LT" dirty="0">
                <a:solidFill>
                  <a:schemeClr val="accent1">
                    <a:lumMod val="75000"/>
                  </a:schemeClr>
                </a:solidFill>
              </a:rPr>
              <a:t/>
            </a:r>
            <a:br>
              <a:rPr lang="lt-LT" dirty="0">
                <a:solidFill>
                  <a:schemeClr val="accent1">
                    <a:lumMod val="75000"/>
                  </a:schemeClr>
                </a:solidFill>
              </a:rPr>
            </a:br>
            <a:r>
              <a:rPr lang="lt-LT" dirty="0">
                <a:solidFill>
                  <a:schemeClr val="accent1">
                    <a:lumMod val="75000"/>
                  </a:schemeClr>
                </a:solidFill>
              </a:rPr>
              <a:t/>
            </a:r>
            <a:br>
              <a:rPr lang="lt-LT" dirty="0">
                <a:solidFill>
                  <a:schemeClr val="accent1">
                    <a:lumMod val="75000"/>
                  </a:schemeClr>
                </a:solidFill>
              </a:rPr>
            </a:br>
            <a:r>
              <a:rPr lang="lt-LT" dirty="0" smtClean="0">
                <a:solidFill>
                  <a:schemeClr val="accent1">
                    <a:lumMod val="75000"/>
                  </a:schemeClr>
                </a:solidFill>
              </a:rPr>
              <a:t/>
            </a:r>
            <a:br>
              <a:rPr lang="lt-LT" dirty="0" smtClean="0">
                <a:solidFill>
                  <a:schemeClr val="accent1">
                    <a:lumMod val="75000"/>
                  </a:schemeClr>
                </a:solidFill>
              </a:rPr>
            </a:br>
            <a:r>
              <a:rPr lang="lt-LT" dirty="0">
                <a:solidFill>
                  <a:schemeClr val="accent1">
                    <a:lumMod val="75000"/>
                  </a:schemeClr>
                </a:solidFill>
              </a:rPr>
              <a:t/>
            </a:r>
            <a:br>
              <a:rPr lang="lt-LT" dirty="0">
                <a:solidFill>
                  <a:schemeClr val="accent1">
                    <a:lumMod val="75000"/>
                  </a:schemeClr>
                </a:solidFill>
              </a:rPr>
            </a:br>
            <a:r>
              <a:rPr lang="lt-LT" b="1" dirty="0" smtClean="0">
                <a:solidFill>
                  <a:schemeClr val="accent1">
                    <a:lumMod val="75000"/>
                  </a:schemeClr>
                </a:solidFill>
              </a:rPr>
              <a:t>„</a:t>
            </a:r>
            <a:r>
              <a:rPr lang="lt-LT" b="1" dirty="0">
                <a:solidFill>
                  <a:schemeClr val="accent1">
                    <a:lumMod val="75000"/>
                  </a:schemeClr>
                </a:solidFill>
              </a:rPr>
              <a:t>Galbūt vaikams, išmokusiems savarankiškai mąstyti, tai bus svarbiausiu jų įgūdžiu visam likusiam </a:t>
            </a:r>
            <a:r>
              <a:rPr lang="lt-LT" b="1" dirty="0" smtClean="0">
                <a:solidFill>
                  <a:schemeClr val="accent1">
                    <a:lumMod val="75000"/>
                  </a:schemeClr>
                </a:solidFill>
              </a:rPr>
              <a:t>gyvenimui“.  </a:t>
            </a:r>
            <a:r>
              <a:rPr lang="lt-LT" dirty="0" smtClean="0">
                <a:solidFill>
                  <a:schemeClr val="accent1">
                    <a:lumMod val="75000"/>
                  </a:schemeClr>
                </a:solidFill>
              </a:rPr>
              <a:t/>
            </a:r>
            <a:br>
              <a:rPr lang="lt-LT" dirty="0" smtClean="0">
                <a:solidFill>
                  <a:schemeClr val="accent1">
                    <a:lumMod val="75000"/>
                  </a:schemeClr>
                </a:solidFill>
              </a:rPr>
            </a:br>
            <a:r>
              <a:rPr lang="lt-LT" dirty="0" smtClean="0">
                <a:solidFill>
                  <a:schemeClr val="accent1">
                    <a:lumMod val="75000"/>
                  </a:schemeClr>
                </a:solidFill>
              </a:rPr>
              <a:t>                                                                       M</a:t>
            </a:r>
            <a:r>
              <a:rPr lang="lt-LT" dirty="0">
                <a:solidFill>
                  <a:schemeClr val="accent1">
                    <a:lumMod val="75000"/>
                  </a:schemeClr>
                </a:solidFill>
              </a:rPr>
              <a:t>. </a:t>
            </a:r>
            <a:r>
              <a:rPr lang="lt-LT" dirty="0" err="1">
                <a:solidFill>
                  <a:schemeClr val="accent1">
                    <a:lumMod val="75000"/>
                  </a:schemeClr>
                </a:solidFill>
              </a:rPr>
              <a:t>Brooksas</a:t>
            </a:r>
            <a:r>
              <a:rPr lang="lt-LT" dirty="0">
                <a:solidFill>
                  <a:schemeClr val="accent1">
                    <a:lumMod val="75000"/>
                  </a:schemeClr>
                </a:solidFill>
              </a:rPr>
              <a:t>. </a:t>
            </a:r>
            <a:r>
              <a:rPr lang="lt-LT" dirty="0" smtClean="0">
                <a:solidFill>
                  <a:schemeClr val="accent1">
                    <a:lumMod val="75000"/>
                  </a:schemeClr>
                </a:solidFill>
              </a:rPr>
              <a:t> </a:t>
            </a:r>
            <a:br>
              <a:rPr lang="lt-LT" dirty="0" smtClean="0">
                <a:solidFill>
                  <a:schemeClr val="accent1">
                    <a:lumMod val="75000"/>
                  </a:schemeClr>
                </a:solidFill>
              </a:rPr>
            </a:br>
            <a:r>
              <a:rPr lang="lt-LT" sz="2200" dirty="0" smtClean="0">
                <a:solidFill>
                  <a:schemeClr val="accent1">
                    <a:lumMod val="75000"/>
                  </a:schemeClr>
                </a:solidFill>
              </a:rPr>
              <a:t>http</a:t>
            </a:r>
            <a:r>
              <a:rPr lang="lt-LT" sz="2200" dirty="0">
                <a:solidFill>
                  <a:schemeClr val="accent1">
                    <a:lumMod val="75000"/>
                  </a:schemeClr>
                </a:solidFill>
              </a:rPr>
              <a:t>://</a:t>
            </a:r>
            <a:r>
              <a:rPr lang="lt-LT" sz="2200" dirty="0" smtClean="0">
                <a:solidFill>
                  <a:schemeClr val="accent1">
                    <a:lumMod val="75000"/>
                  </a:schemeClr>
                </a:solidFill>
              </a:rPr>
              <a:t>www.delfi.lt/mokslas/technologijos/mokslo-populiarintojas-reikia-sudominti-vaikus.</a:t>
            </a:r>
            <a:endParaRPr lang="lt-LT" sz="2200" dirty="0">
              <a:solidFill>
                <a:schemeClr val="accent1">
                  <a:lumMod val="75000"/>
                </a:schemeClr>
              </a:solidFill>
            </a:endParaRPr>
          </a:p>
        </p:txBody>
      </p:sp>
      <p:sp>
        <p:nvSpPr>
          <p:cNvPr id="3" name="Turinio vietos rezervavimo ženklas 2"/>
          <p:cNvSpPr>
            <a:spLocks noGrp="1"/>
          </p:cNvSpPr>
          <p:nvPr>
            <p:ph idx="1"/>
          </p:nvPr>
        </p:nvSpPr>
        <p:spPr>
          <a:xfrm>
            <a:off x="138113" y="2347913"/>
            <a:ext cx="11666537" cy="4267200"/>
          </a:xfrm>
        </p:spPr>
        <p:txBody>
          <a:bodyPr rtlCol="0">
            <a:normAutofit lnSpcReduction="10000"/>
          </a:bodyPr>
          <a:lstStyle/>
          <a:p>
            <a:pPr marL="0" indent="0" fontAlgn="auto">
              <a:spcAft>
                <a:spcPts val="0"/>
              </a:spcAft>
              <a:buClr>
                <a:schemeClr val="accent5"/>
              </a:buClr>
              <a:buFont typeface="Arial" pitchFamily="34" charset="0"/>
              <a:buNone/>
              <a:defRPr/>
            </a:pPr>
            <a:r>
              <a:rPr lang="lt-LT" dirty="0" smtClean="0"/>
              <a:t>UNICEF tyrimas, atliktas 2013 m., atskleidė, kad Lietuvoje vaikystė viena nelaimingiausių pasaulyje.</a:t>
            </a:r>
          </a:p>
          <a:p>
            <a:pPr marL="0" indent="0" fontAlgn="auto">
              <a:spcAft>
                <a:spcPts val="0"/>
              </a:spcAft>
              <a:buClr>
                <a:schemeClr val="accent5"/>
              </a:buClr>
              <a:buFont typeface="Arial" pitchFamily="34" charset="0"/>
              <a:buNone/>
              <a:defRPr/>
            </a:pPr>
            <a:r>
              <a:rPr lang="lt-LT" dirty="0" smtClean="0"/>
              <a:t>Lietuvoje 50 </a:t>
            </a:r>
            <a:r>
              <a:rPr lang="en-US" dirty="0" smtClean="0"/>
              <a:t>%</a:t>
            </a:r>
            <a:r>
              <a:rPr lang="lt-LT" dirty="0" smtClean="0"/>
              <a:t> vaikų nurodė patiriantys patyčias, 1/3 (iš 11-15 m. vaikų) jau yra pabandę alkoholio. </a:t>
            </a:r>
          </a:p>
          <a:p>
            <a:pPr marL="0" indent="0" fontAlgn="auto">
              <a:spcAft>
                <a:spcPts val="0"/>
              </a:spcAft>
              <a:buClr>
                <a:schemeClr val="accent5"/>
              </a:buClr>
              <a:buFont typeface="Arial" pitchFamily="34" charset="0"/>
              <a:buNone/>
              <a:defRPr/>
            </a:pPr>
            <a:r>
              <a:rPr lang="lt-LT" dirty="0" err="1" smtClean="0"/>
              <a:t>Negebėjimas</a:t>
            </a:r>
            <a:r>
              <a:rPr lang="lt-LT" dirty="0" smtClean="0"/>
              <a:t> įvardinti savo jausmus, reguliuoti emocijas, rasti sprendimą sudėtingoje ar konfliktinėje situacijoje, </a:t>
            </a:r>
            <a:r>
              <a:rPr lang="lt-LT" dirty="0" err="1" smtClean="0"/>
              <a:t>empatijos</a:t>
            </a:r>
            <a:r>
              <a:rPr lang="lt-LT" dirty="0" smtClean="0"/>
              <a:t> stoka, pokyčių baimė ar nepažįstamų aplinkybių vengimas, tai būdinga daugeliui mūsų. Ko negebame patys, to negalime ir perteikti kitiems. </a:t>
            </a:r>
          </a:p>
          <a:p>
            <a:pPr marL="0" indent="0" fontAlgn="auto">
              <a:spcAft>
                <a:spcPts val="0"/>
              </a:spcAft>
              <a:buClr>
                <a:schemeClr val="accent5"/>
              </a:buClr>
              <a:buFont typeface="Arial" pitchFamily="34" charset="0"/>
              <a:buNone/>
              <a:defRPr/>
            </a:pPr>
            <a:r>
              <a:rPr lang="lt-LT" dirty="0" smtClean="0"/>
              <a:t>Nuo 1997 m. Kalifornijoje veikia </a:t>
            </a:r>
            <a:r>
              <a:rPr lang="lt-LT" dirty="0" err="1" smtClean="0"/>
              <a:t>Six</a:t>
            </a:r>
            <a:r>
              <a:rPr lang="lt-LT" dirty="0" smtClean="0"/>
              <a:t> </a:t>
            </a:r>
            <a:r>
              <a:rPr lang="lt-LT" dirty="0" err="1" smtClean="0"/>
              <a:t>seconds</a:t>
            </a:r>
            <a:r>
              <a:rPr lang="lt-LT" dirty="0" smtClean="0"/>
              <a:t> (6 sekundžių) nepelno siekianti organizacija, kurios steigėjas </a:t>
            </a:r>
            <a:r>
              <a:rPr lang="lt-LT" dirty="0" err="1" smtClean="0"/>
              <a:t>Joshua</a:t>
            </a:r>
            <a:r>
              <a:rPr lang="lt-LT" dirty="0" smtClean="0"/>
              <a:t> </a:t>
            </a:r>
            <a:r>
              <a:rPr lang="lt-LT" dirty="0" err="1" smtClean="0"/>
              <a:t>Freedman</a:t>
            </a:r>
            <a:r>
              <a:rPr lang="lt-LT" dirty="0" smtClean="0"/>
              <a:t>. Jų iniciatyva įsteigta mokykla, kurioje taikoma emocinio intelekto mokymo programa. (www.sixseconds.com)</a:t>
            </a:r>
            <a:endParaRPr lang="lt-LT" dirty="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4"/>
          <p:cNvSpPr>
            <a:spLocks noGrp="1"/>
          </p:cNvSpPr>
          <p:nvPr>
            <p:ph type="title"/>
          </p:nvPr>
        </p:nvSpPr>
        <p:spPr>
          <a:xfrm>
            <a:off x="501650" y="147638"/>
            <a:ext cx="11075988" cy="444500"/>
          </a:xfrm>
        </p:spPr>
        <p:txBody>
          <a:bodyPr rtlCol="0">
            <a:normAutofit fontScale="90000"/>
          </a:bodyPr>
          <a:lstStyle/>
          <a:p>
            <a:pPr fontAlgn="auto">
              <a:spcAft>
                <a:spcPts val="0"/>
              </a:spcAft>
              <a:defRPr/>
            </a:pPr>
            <a:r>
              <a:rPr lang="lt-LT" dirty="0" smtClean="0">
                <a:solidFill>
                  <a:schemeClr val="accent1">
                    <a:lumMod val="75000"/>
                  </a:schemeClr>
                </a:solidFill>
              </a:rPr>
              <a:t>EQ (emocinio intelekto) matavimo ugdymo įstaigoje įrankiai</a:t>
            </a:r>
            <a:endParaRPr lang="lt-LT" dirty="0">
              <a:solidFill>
                <a:schemeClr val="accent1">
                  <a:lumMod val="75000"/>
                </a:schemeClr>
              </a:solidFill>
            </a:endParaRPr>
          </a:p>
        </p:txBody>
      </p:sp>
      <p:sp>
        <p:nvSpPr>
          <p:cNvPr id="3" name="Turinio vietos rezervavimo ženklas 2"/>
          <p:cNvSpPr>
            <a:spLocks noGrp="1"/>
          </p:cNvSpPr>
          <p:nvPr>
            <p:ph idx="1"/>
          </p:nvPr>
        </p:nvSpPr>
        <p:spPr>
          <a:xfrm>
            <a:off x="501650" y="1365250"/>
            <a:ext cx="11463338" cy="5267325"/>
          </a:xfrm>
        </p:spPr>
        <p:txBody>
          <a:bodyPr rtlCol="0">
            <a:normAutofit lnSpcReduction="10000"/>
          </a:bodyPr>
          <a:lstStyle/>
          <a:p>
            <a:pPr marL="0" indent="0" fontAlgn="auto">
              <a:spcAft>
                <a:spcPts val="0"/>
              </a:spcAft>
              <a:buClr>
                <a:schemeClr val="accent5"/>
              </a:buClr>
              <a:buFont typeface="Arial" pitchFamily="34" charset="0"/>
              <a:buNone/>
              <a:defRPr/>
            </a:pPr>
            <a:r>
              <a:rPr lang="lt-LT" dirty="0" smtClean="0"/>
              <a:t>„Lyderystės ekspertų grupė, bendradarbiaudama su </a:t>
            </a:r>
            <a:r>
              <a:rPr lang="lt-LT" dirty="0" err="1" smtClean="0"/>
              <a:t>Six</a:t>
            </a:r>
            <a:r>
              <a:rPr lang="lt-LT" dirty="0" smtClean="0"/>
              <a:t> </a:t>
            </a:r>
            <a:r>
              <a:rPr lang="lt-LT" dirty="0" err="1" smtClean="0"/>
              <a:t>Seconds</a:t>
            </a:r>
            <a:r>
              <a:rPr lang="lt-LT" dirty="0" smtClean="0"/>
              <a:t> nepelno organizacija nuo 2014 m. vasario mėn. Lietuvoje yra parengusi Mokinių EQ (vaikams nuo 8 m.) kompetencijas matuojantį testą (www.lyderiugrupe.lt).</a:t>
            </a:r>
          </a:p>
          <a:p>
            <a:pPr marL="0" indent="0" fontAlgn="auto">
              <a:spcAft>
                <a:spcPts val="0"/>
              </a:spcAft>
              <a:buClr>
                <a:schemeClr val="accent5"/>
              </a:buClr>
              <a:buFont typeface="Arial" pitchFamily="34" charset="0"/>
              <a:buNone/>
              <a:defRPr/>
            </a:pPr>
            <a:r>
              <a:rPr lang="lt-LT" dirty="0" smtClean="0"/>
              <a:t>Juo įvertinama:</a:t>
            </a:r>
          </a:p>
          <a:p>
            <a:pPr fontAlgn="auto">
              <a:spcAft>
                <a:spcPts val="0"/>
              </a:spcAft>
              <a:buClr>
                <a:schemeClr val="accent5"/>
              </a:buClr>
              <a:buFont typeface="Arial" pitchFamily="34" charset="0"/>
              <a:buChar char="•"/>
              <a:defRPr/>
            </a:pPr>
            <a:r>
              <a:rPr lang="lt-LT" dirty="0" smtClean="0"/>
              <a:t>Gebėjimas atpažinti ir įvardinti emocijas bei elgesio modelius;</a:t>
            </a:r>
          </a:p>
          <a:p>
            <a:pPr fontAlgn="auto">
              <a:spcAft>
                <a:spcPts val="0"/>
              </a:spcAft>
              <a:buClr>
                <a:schemeClr val="accent5"/>
              </a:buClr>
              <a:buFont typeface="Arial" pitchFamily="34" charset="0"/>
              <a:buChar char="•"/>
              <a:defRPr/>
            </a:pPr>
            <a:r>
              <a:rPr lang="lt-LT" dirty="0" smtClean="0"/>
              <a:t>Gebėjimas taikyti priežasties pasekmės ryšį;</a:t>
            </a:r>
          </a:p>
          <a:p>
            <a:pPr fontAlgn="auto">
              <a:spcAft>
                <a:spcPts val="0"/>
              </a:spcAft>
              <a:buClr>
                <a:schemeClr val="accent5"/>
              </a:buClr>
              <a:buFont typeface="Arial" pitchFamily="34" charset="0"/>
              <a:buChar char="•"/>
              <a:defRPr/>
            </a:pPr>
            <a:r>
              <a:rPr lang="lt-LT" dirty="0" smtClean="0"/>
              <a:t>Emocijų navigacija;</a:t>
            </a:r>
          </a:p>
          <a:p>
            <a:pPr fontAlgn="auto">
              <a:spcAft>
                <a:spcPts val="0"/>
              </a:spcAft>
              <a:buClr>
                <a:schemeClr val="accent5"/>
              </a:buClr>
              <a:buFont typeface="Arial" pitchFamily="34" charset="0"/>
              <a:buChar char="•"/>
              <a:defRPr/>
            </a:pPr>
            <a:r>
              <a:rPr lang="lt-LT" dirty="0" smtClean="0"/>
              <a:t>Vidinės motyvacijos ir ambicijų lygis;</a:t>
            </a:r>
          </a:p>
          <a:p>
            <a:pPr fontAlgn="auto">
              <a:spcAft>
                <a:spcPts val="0"/>
              </a:spcAft>
              <a:buClr>
                <a:schemeClr val="accent5"/>
              </a:buClr>
              <a:buFont typeface="Arial" pitchFamily="34" charset="0"/>
              <a:buChar char="•"/>
              <a:defRPr/>
            </a:pPr>
            <a:r>
              <a:rPr lang="lt-LT" dirty="0" smtClean="0"/>
              <a:t>Optimizmas; </a:t>
            </a:r>
          </a:p>
          <a:p>
            <a:pPr fontAlgn="auto">
              <a:spcAft>
                <a:spcPts val="0"/>
              </a:spcAft>
              <a:buClr>
                <a:schemeClr val="accent5"/>
              </a:buClr>
              <a:buFont typeface="Arial" pitchFamily="34" charset="0"/>
              <a:buChar char="•"/>
              <a:defRPr/>
            </a:pPr>
            <a:r>
              <a:rPr lang="lt-LT" dirty="0" err="1"/>
              <a:t>E</a:t>
            </a:r>
            <a:r>
              <a:rPr lang="lt-LT" dirty="0" err="1" smtClean="0"/>
              <a:t>mpatijos</a:t>
            </a:r>
            <a:r>
              <a:rPr lang="lt-LT" dirty="0" smtClean="0"/>
              <a:t> lygis;</a:t>
            </a:r>
          </a:p>
          <a:p>
            <a:pPr fontAlgn="auto">
              <a:spcAft>
                <a:spcPts val="0"/>
              </a:spcAft>
              <a:buClr>
                <a:schemeClr val="accent5"/>
              </a:buClr>
              <a:buFont typeface="Arial" pitchFamily="34" charset="0"/>
              <a:buChar char="•"/>
              <a:defRPr/>
            </a:pPr>
            <a:r>
              <a:rPr lang="lt-LT" dirty="0" smtClean="0"/>
              <a:t>Gebėjimas siekti savo tikslų. </a:t>
            </a:r>
            <a:endParaRPr lang="lt-LT" dirty="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Pavadinimas 1"/>
          <p:cNvSpPr>
            <a:spLocks noGrp="1"/>
          </p:cNvSpPr>
          <p:nvPr>
            <p:ph type="title"/>
          </p:nvPr>
        </p:nvSpPr>
        <p:spPr>
          <a:xfrm>
            <a:off x="515938" y="219075"/>
            <a:ext cx="11358562" cy="1171575"/>
          </a:xfrm>
        </p:spPr>
        <p:txBody>
          <a:bodyPr/>
          <a:lstStyle/>
          <a:p>
            <a:pPr algn="ctr"/>
            <a:r>
              <a:rPr lang="lt-LT" b="1" smtClean="0"/>
              <a:t>Pozityvaus elgesio palaikymo modelis (positive behavarior support, PBS)</a:t>
            </a:r>
            <a:endParaRPr lang="lt-LT" smtClean="0"/>
          </a:p>
        </p:txBody>
      </p:sp>
      <p:sp>
        <p:nvSpPr>
          <p:cNvPr id="3" name="Turinio vietos rezervavimo ženklas 2"/>
          <p:cNvSpPr>
            <a:spLocks noGrp="1"/>
          </p:cNvSpPr>
          <p:nvPr>
            <p:ph idx="1"/>
          </p:nvPr>
        </p:nvSpPr>
        <p:spPr/>
        <p:txBody>
          <a:bodyPr rtlCol="0">
            <a:normAutofit fontScale="92500" lnSpcReduction="10000"/>
          </a:bodyPr>
          <a:lstStyle/>
          <a:p>
            <a:pPr marL="0" indent="0" algn="ctr" fontAlgn="auto">
              <a:spcAft>
                <a:spcPts val="0"/>
              </a:spcAft>
              <a:buClr>
                <a:schemeClr val="accent5"/>
              </a:buClr>
              <a:buFont typeface="Arial" pitchFamily="34" charset="0"/>
              <a:buNone/>
              <a:defRPr/>
            </a:pPr>
            <a:r>
              <a:rPr lang="lt-LT" sz="3200" dirty="0" smtClean="0"/>
              <a:t>Šis </a:t>
            </a:r>
            <a:r>
              <a:rPr lang="lt-LT" sz="3200" dirty="0"/>
              <a:t>modelis remiasi veikla ir ugdymo metodais skatinančiais didinti </a:t>
            </a:r>
            <a:r>
              <a:rPr lang="lt-LT" sz="3200" dirty="0" smtClean="0"/>
              <a:t>pozityvaus </a:t>
            </a:r>
            <a:r>
              <a:rPr lang="lt-LT" sz="3200" dirty="0"/>
              <a:t>elgesio apraiškas, kurti asmens poreikius atitinkančią aplinką, kuri padėtų gerinti gyvenimo kokybę ir mažintų elgesio problemas.</a:t>
            </a:r>
          </a:p>
          <a:p>
            <a:pPr marL="0" indent="0" algn="ctr" fontAlgn="auto">
              <a:spcAft>
                <a:spcPts val="0"/>
              </a:spcAft>
              <a:buClr>
                <a:schemeClr val="accent5"/>
              </a:buClr>
              <a:buFont typeface="Arial" pitchFamily="34" charset="0"/>
              <a:buNone/>
              <a:defRPr/>
            </a:pPr>
            <a:endParaRPr lang="lt-LT" sz="3200" dirty="0"/>
          </a:p>
          <a:p>
            <a:pPr marL="0" indent="0" algn="ctr" fontAlgn="auto">
              <a:spcAft>
                <a:spcPts val="0"/>
              </a:spcAft>
              <a:buClr>
                <a:schemeClr val="accent5"/>
              </a:buClr>
              <a:buFont typeface="Arial" pitchFamily="34" charset="0"/>
              <a:buNone/>
              <a:defRPr/>
            </a:pPr>
            <a:endParaRPr lang="lt-LT" sz="3200" dirty="0"/>
          </a:p>
          <a:p>
            <a:pPr marL="0" indent="0" algn="ctr" fontAlgn="auto">
              <a:spcAft>
                <a:spcPts val="0"/>
              </a:spcAft>
              <a:buClr>
                <a:schemeClr val="accent5"/>
              </a:buClr>
              <a:buFont typeface="Arial" pitchFamily="34" charset="0"/>
              <a:buNone/>
              <a:defRPr/>
            </a:pPr>
            <a:r>
              <a:rPr lang="lt-LT" dirty="0"/>
              <a:t>(</a:t>
            </a:r>
            <a:r>
              <a:rPr lang="lt-LT" dirty="0" err="1"/>
              <a:t>Carr</a:t>
            </a:r>
            <a:r>
              <a:rPr lang="lt-LT" dirty="0"/>
              <a:t>, </a:t>
            </a:r>
            <a:r>
              <a:rPr lang="lt-LT" dirty="0" err="1"/>
              <a:t>Dunhlap</a:t>
            </a:r>
            <a:r>
              <a:rPr lang="lt-LT" dirty="0"/>
              <a:t>, </a:t>
            </a:r>
            <a:r>
              <a:rPr lang="lt-LT" dirty="0" err="1"/>
              <a:t>Horner</a:t>
            </a:r>
            <a:r>
              <a:rPr lang="lt-LT" dirty="0"/>
              <a:t> ir kt. (2002), </a:t>
            </a:r>
            <a:r>
              <a:rPr lang="lt-LT" dirty="0" err="1"/>
              <a:t>Carr</a:t>
            </a:r>
            <a:r>
              <a:rPr lang="lt-LT" dirty="0"/>
              <a:t>, </a:t>
            </a:r>
            <a:r>
              <a:rPr lang="lt-LT" dirty="0" err="1"/>
              <a:t>Horner</a:t>
            </a:r>
            <a:r>
              <a:rPr lang="lt-LT" dirty="0"/>
              <a:t> (2007), </a:t>
            </a:r>
            <a:r>
              <a:rPr lang="lt-LT" dirty="0" err="1"/>
              <a:t>Dunhlap</a:t>
            </a:r>
            <a:r>
              <a:rPr lang="lt-LT" dirty="0"/>
              <a:t>, </a:t>
            </a:r>
            <a:r>
              <a:rPr lang="lt-LT" dirty="0" err="1"/>
              <a:t>Carr</a:t>
            </a:r>
            <a:r>
              <a:rPr lang="lt-LT" dirty="0"/>
              <a:t>, </a:t>
            </a:r>
            <a:r>
              <a:rPr lang="lt-LT" dirty="0" err="1"/>
              <a:t>Horner</a:t>
            </a:r>
            <a:r>
              <a:rPr lang="lt-LT" dirty="0"/>
              <a:t> (2008), </a:t>
            </a:r>
            <a:r>
              <a:rPr lang="lt-LT" dirty="0" err="1"/>
              <a:t>Eber</a:t>
            </a:r>
            <a:r>
              <a:rPr lang="lt-LT" dirty="0"/>
              <a:t>, </a:t>
            </a:r>
            <a:r>
              <a:rPr lang="lt-LT" dirty="0" err="1"/>
              <a:t>Syugai</a:t>
            </a:r>
            <a:r>
              <a:rPr lang="lt-LT" dirty="0"/>
              <a:t>, </a:t>
            </a:r>
            <a:r>
              <a:rPr lang="lt-LT" dirty="0" err="1"/>
              <a:t>Smith</a:t>
            </a:r>
            <a:r>
              <a:rPr lang="lt-LT" dirty="0"/>
              <a:t>, </a:t>
            </a:r>
            <a:r>
              <a:rPr lang="lt-LT" dirty="0" err="1"/>
              <a:t>Scott</a:t>
            </a:r>
            <a:r>
              <a:rPr lang="lt-LT" dirty="0"/>
              <a:t> (2002), </a:t>
            </a:r>
            <a:r>
              <a:rPr lang="lt-LT" dirty="0" err="1"/>
              <a:t>Kennedy</a:t>
            </a:r>
            <a:r>
              <a:rPr lang="lt-LT" dirty="0"/>
              <a:t>, </a:t>
            </a:r>
            <a:r>
              <a:rPr lang="lt-LT" dirty="0" err="1"/>
              <a:t>Long</a:t>
            </a:r>
            <a:r>
              <a:rPr lang="lt-LT" dirty="0"/>
              <a:t>, </a:t>
            </a:r>
            <a:r>
              <a:rPr lang="lt-LT" dirty="0" err="1"/>
              <a:t>Jolivette</a:t>
            </a:r>
            <a:r>
              <a:rPr lang="lt-LT" dirty="0"/>
              <a:t> ir kt. (2001), </a:t>
            </a:r>
            <a:r>
              <a:rPr lang="lt-LT" dirty="0" err="1"/>
              <a:t>Kroeger</a:t>
            </a:r>
            <a:r>
              <a:rPr lang="lt-LT" dirty="0"/>
              <a:t>, Philips (2007), </a:t>
            </a:r>
            <a:r>
              <a:rPr lang="lt-LT" dirty="0" err="1"/>
              <a:t>Scot</a:t>
            </a:r>
            <a:r>
              <a:rPr lang="lt-LT" dirty="0"/>
              <a:t> (2007), </a:t>
            </a:r>
            <a:r>
              <a:rPr lang="lt-LT" dirty="0" err="1"/>
              <a:t>Scheuermann</a:t>
            </a:r>
            <a:r>
              <a:rPr lang="lt-LT" dirty="0"/>
              <a:t>, HALL (2008), </a:t>
            </a:r>
            <a:r>
              <a:rPr lang="lt-LT" dirty="0" err="1"/>
              <a:t>Sugai</a:t>
            </a:r>
            <a:r>
              <a:rPr lang="lt-LT" dirty="0"/>
              <a:t>, </a:t>
            </a:r>
            <a:r>
              <a:rPr lang="lt-LT" dirty="0" err="1"/>
              <a:t>Horner</a:t>
            </a:r>
            <a:r>
              <a:rPr lang="lt-LT" dirty="0"/>
              <a:t>  (2002) </a:t>
            </a:r>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herry Blossom 16x9">
  <a:themeElements>
    <a:clrScheme name="CherryBlossom">
      <a:dk1>
        <a:srgbClr val="595959"/>
      </a:dk1>
      <a:lt1>
        <a:sysClr val="window" lastClr="FFFFFF"/>
      </a:lt1>
      <a:dk2>
        <a:srgbClr val="000000"/>
      </a:dk2>
      <a:lt2>
        <a:srgbClr val="F6F7E4"/>
      </a:lt2>
      <a:accent1>
        <a:srgbClr val="C44475"/>
      </a:accent1>
      <a:accent2>
        <a:srgbClr val="FA906A"/>
      </a:accent2>
      <a:accent3>
        <a:srgbClr val="FCB268"/>
      </a:accent3>
      <a:accent4>
        <a:srgbClr val="DB6B70"/>
      </a:accent4>
      <a:accent5>
        <a:srgbClr val="D680A5"/>
      </a:accent5>
      <a:accent6>
        <a:srgbClr val="BA7362"/>
      </a:accent6>
      <a:hlink>
        <a:srgbClr val="DB6B70"/>
      </a:hlink>
      <a:folHlink>
        <a:srgbClr val="969696"/>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herryBlossom_16x9_TP103031001" id="{2ED90296-0847-4E2F-BBFD-0EAD086D1221}" vid="{B76743D0-5FC3-4909-B95D-F97C9BDB56A6}"/>
    </a:ext>
  </a:extLst>
</a:theme>
</file>

<file path=ppt/theme/theme2.xml><?xml version="1.0" encoding="utf-8"?>
<a:theme xmlns:a="http://schemas.openxmlformats.org/drawingml/2006/main" name="Office Theme">
  <a:themeElements>
    <a:clrScheme name="CherryBlossom">
      <a:dk1>
        <a:srgbClr val="595959"/>
      </a:dk1>
      <a:lt1>
        <a:sysClr val="window" lastClr="FFFFFF"/>
      </a:lt1>
      <a:dk2>
        <a:srgbClr val="000000"/>
      </a:dk2>
      <a:lt2>
        <a:srgbClr val="F6F7E4"/>
      </a:lt2>
      <a:accent1>
        <a:srgbClr val="C44475"/>
      </a:accent1>
      <a:accent2>
        <a:srgbClr val="FA906A"/>
      </a:accent2>
      <a:accent3>
        <a:srgbClr val="FCB268"/>
      </a:accent3>
      <a:accent4>
        <a:srgbClr val="DB6B70"/>
      </a:accent4>
      <a:accent5>
        <a:srgbClr val="D680A5"/>
      </a:accent5>
      <a:accent6>
        <a:srgbClr val="BA7362"/>
      </a:accent6>
      <a:hlink>
        <a:srgbClr val="DB6B70"/>
      </a:hlink>
      <a:folHlink>
        <a:srgbClr val="969696"/>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erryBlossom">
      <a:dk1>
        <a:srgbClr val="595959"/>
      </a:dk1>
      <a:lt1>
        <a:sysClr val="window" lastClr="FFFFFF"/>
      </a:lt1>
      <a:dk2>
        <a:srgbClr val="000000"/>
      </a:dk2>
      <a:lt2>
        <a:srgbClr val="F6F7E4"/>
      </a:lt2>
      <a:accent1>
        <a:srgbClr val="C44475"/>
      </a:accent1>
      <a:accent2>
        <a:srgbClr val="FA906A"/>
      </a:accent2>
      <a:accent3>
        <a:srgbClr val="FCB268"/>
      </a:accent3>
      <a:accent4>
        <a:srgbClr val="DB6B70"/>
      </a:accent4>
      <a:accent5>
        <a:srgbClr val="D680A5"/>
      </a:accent5>
      <a:accent6>
        <a:srgbClr val="BA7362"/>
      </a:accent6>
      <a:hlink>
        <a:srgbClr val="DB6B70"/>
      </a:hlink>
      <a:folHlink>
        <a:srgbClr val="969696"/>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Vyšnių žiedų pateiktis (plačiaekranė)</Template>
  <TotalTime>0</TotalTime>
  <Words>1185</Words>
  <Application>Microsoft Office PowerPoint</Application>
  <PresentationFormat>Custom</PresentationFormat>
  <Paragraphs>74</Paragraphs>
  <Slides>17</Slides>
  <Notes>0</Notes>
  <HiddenSlides>0</HiddenSlides>
  <MMClips>0</MMClips>
  <ScaleCrop>false</ScaleCrop>
  <HeadingPairs>
    <vt:vector size="6" baseType="variant">
      <vt:variant>
        <vt:lpstr>Fonts Used</vt:lpstr>
      </vt:variant>
      <vt:variant>
        <vt:i4>3</vt:i4>
      </vt:variant>
      <vt:variant>
        <vt:lpstr>Design Template</vt:lpstr>
      </vt:variant>
      <vt:variant>
        <vt:i4>4</vt:i4>
      </vt:variant>
      <vt:variant>
        <vt:lpstr>Slide Titles</vt:lpstr>
      </vt:variant>
      <vt:variant>
        <vt:i4>17</vt:i4>
      </vt:variant>
    </vt:vector>
  </HeadingPairs>
  <TitlesOfParts>
    <vt:vector size="24" baseType="lpstr">
      <vt:lpstr>Cambria</vt:lpstr>
      <vt:lpstr>Arial</vt:lpstr>
      <vt:lpstr>Candara</vt:lpstr>
      <vt:lpstr>Cherry Blossom 16x9</vt:lpstr>
      <vt:lpstr>Cherry Blossom 16x9</vt:lpstr>
      <vt:lpstr>Cherry Blossom 16x9</vt:lpstr>
      <vt:lpstr>Cherry Blossom 16x9</vt:lpstr>
      <vt:lpstr>Lyderystė ikimokykliniame amžiuje </vt:lpstr>
      <vt:lpstr>Netinkamo požiūrio mokykla:</vt:lpstr>
      <vt:lpstr>         Didžiausias stabdis – pats sau žmogus (jo nuostatos, požiūris).</vt:lpstr>
      <vt:lpstr>„Prieikite prie krašto, - pasakė jis,  Mes galime nukristi, - pasakė jie, Prieikite prie krašto, - paliepė jis, Per aukštai, - atsakė jie, Prieikite prie krašto, - dar kartą pakartojo jis, Ir jie priėjo... Ir jis pastūmė... Ir jie nuskrido.“ Coleen Jackson  projekto LL2 konsultantė iš Jungtinės Karalystės</vt:lpstr>
      <vt:lpstr>Austėja Landsbergienė:</vt:lpstr>
      <vt:lpstr>Kodėl mes kalbame apie lyderystę ikimokykliniame amžiuje?</vt:lpstr>
      <vt:lpstr>    „Galbūt vaikams, išmokusiems savarankiškai mąstyti, tai bus svarbiausiu jų įgūdžiu visam likusiam gyvenimui“.                                                                          M. Brooksas.   http://www.delfi.lt/mokslas/technologijos/mokslo-populiarintojas-reikia-sudominti-vaikus.</vt:lpstr>
      <vt:lpstr>EQ (emocinio intelekto) matavimo ugdymo įstaigoje įrankiai</vt:lpstr>
      <vt:lpstr>Pozityvaus elgesio palaikymo modelis (positive behavarior support, PBS)</vt:lpstr>
      <vt:lpstr>Diferencijuoto ugdymo mechanizmo pavyzdys  </vt:lpstr>
      <vt:lpstr>Mokymosi stiliai:</vt:lpstr>
      <vt:lpstr>Slide 12</vt:lpstr>
      <vt:lpstr>Jei dominuoja vizualinis informacijos priėmimo būdas, rekomenduojama:</vt:lpstr>
      <vt:lpstr>Jei dominuoja audialinis informacijos priėmimo būdas, geriausia mokytis:</vt:lpstr>
      <vt:lpstr>Jei dominuoja kinestezinis informacijos priėmimo ir apdorojimo būdas, rekomenduojama:</vt:lpstr>
      <vt:lpstr>Kūrybiškumo ugdymas</vt:lpstr>
      <vt:lpstr> Asmeninė viršūnė, arba tikslas, kurio turėtų siekti kiekvienas žmogus, yra vidinė lyderystė.</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Lyderystė ikimokykliniame amžiuje </dc:title>
  <dc:creator/>
  <cp:keywords/>
  <cp:lastModifiedBy/>
  <cp:revision>2</cp:revision>
  <dcterms:created xsi:type="dcterms:W3CDTF">2014-04-16T10:16:04Z</dcterms:created>
  <dcterms:modified xsi:type="dcterms:W3CDTF">2014-05-07T19:40:28Z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TC030310029991</vt:lpwstr>
  </property>
</Properties>
</file>