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>
      <p:cViewPr varScale="1">
        <p:scale>
          <a:sx n="114" d="100"/>
          <a:sy n="114" d="100"/>
        </p:scale>
        <p:origin x="-936" y="-96"/>
      </p:cViewPr>
      <p:guideLst>
        <p:guide orient="horz" pos="2160"/>
        <p:guide pos="2880"/>
        <p:guide pos="144"/>
        <p:guide pos="56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3C4E19-4B2B-4E33-9009-AFEB2C5E4D9A}" type="doc">
      <dgm:prSet loTypeId="urn:microsoft.com/office/officeart/2005/8/layout/radial6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lt-LT"/>
        </a:p>
      </dgm:t>
    </dgm:pt>
    <dgm:pt modelId="{1AF1F0A5-A34A-47D4-9BA8-1E70BD49E953}">
      <dgm:prSet phldrT="[Tekstas]"/>
      <dgm:spPr/>
      <dgm:t>
        <a:bodyPr/>
        <a:lstStyle/>
        <a:p>
          <a:r>
            <a:rPr lang="lt-LT" dirty="0" smtClean="0"/>
            <a:t>Gyvenimo pilnatvė</a:t>
          </a:r>
          <a:endParaRPr lang="lt-LT" dirty="0"/>
        </a:p>
      </dgm:t>
    </dgm:pt>
    <dgm:pt modelId="{78562FC2-0AFA-4803-8CF6-0A6C1D4E77E1}" type="parTrans" cxnId="{7C065F78-239E-45E6-8ABD-90422BD77CB4}">
      <dgm:prSet/>
      <dgm:spPr/>
      <dgm:t>
        <a:bodyPr/>
        <a:lstStyle/>
        <a:p>
          <a:endParaRPr lang="lt-LT"/>
        </a:p>
      </dgm:t>
    </dgm:pt>
    <dgm:pt modelId="{A1BEB0A3-DDBE-46D5-8D40-1ACE57649102}" type="sibTrans" cxnId="{7C065F78-239E-45E6-8ABD-90422BD77CB4}">
      <dgm:prSet/>
      <dgm:spPr/>
      <dgm:t>
        <a:bodyPr/>
        <a:lstStyle/>
        <a:p>
          <a:endParaRPr lang="lt-LT"/>
        </a:p>
      </dgm:t>
    </dgm:pt>
    <dgm:pt modelId="{3ABBC3A2-4A25-46A8-9F46-3B7C7725228C}">
      <dgm:prSet phldrT="[Tekstas]"/>
      <dgm:spPr/>
      <dgm:t>
        <a:bodyPr/>
        <a:lstStyle/>
        <a:p>
          <a:r>
            <a:rPr lang="lt-LT" dirty="0" smtClean="0"/>
            <a:t>Asmeninis gyvenimas</a:t>
          </a:r>
          <a:endParaRPr lang="lt-LT" dirty="0"/>
        </a:p>
      </dgm:t>
    </dgm:pt>
    <dgm:pt modelId="{D40180FF-C21C-4058-A160-AB9D221C6F6C}" type="parTrans" cxnId="{6675A5E9-B06A-4095-BDAB-7F709BCE6EF4}">
      <dgm:prSet/>
      <dgm:spPr/>
      <dgm:t>
        <a:bodyPr/>
        <a:lstStyle/>
        <a:p>
          <a:endParaRPr lang="lt-LT"/>
        </a:p>
      </dgm:t>
    </dgm:pt>
    <dgm:pt modelId="{A39341A4-B341-4A82-876E-9BFA21175ABF}" type="sibTrans" cxnId="{6675A5E9-B06A-4095-BDAB-7F709BCE6EF4}">
      <dgm:prSet/>
      <dgm:spPr>
        <a:solidFill>
          <a:schemeClr val="bg1"/>
        </a:solidFill>
      </dgm:spPr>
      <dgm:t>
        <a:bodyPr/>
        <a:lstStyle/>
        <a:p>
          <a:endParaRPr lang="lt-LT"/>
        </a:p>
      </dgm:t>
    </dgm:pt>
    <dgm:pt modelId="{3F36FC68-8D77-407C-B3CF-7E5EF9BCA909}">
      <dgm:prSet phldrT="[Tekstas]"/>
      <dgm:spPr/>
      <dgm:t>
        <a:bodyPr/>
        <a:lstStyle/>
        <a:p>
          <a:r>
            <a:rPr lang="lt-LT" dirty="0" smtClean="0"/>
            <a:t>Bendruomenė ir draugai</a:t>
          </a:r>
          <a:endParaRPr lang="lt-LT" dirty="0"/>
        </a:p>
      </dgm:t>
    </dgm:pt>
    <dgm:pt modelId="{C91EFD4B-B670-4384-90BF-486F672E52FC}" type="parTrans" cxnId="{B6702510-4C5C-40F2-B949-3C35703CA19F}">
      <dgm:prSet/>
      <dgm:spPr/>
      <dgm:t>
        <a:bodyPr/>
        <a:lstStyle/>
        <a:p>
          <a:endParaRPr lang="lt-LT"/>
        </a:p>
      </dgm:t>
    </dgm:pt>
    <dgm:pt modelId="{EBAC9B96-BAB6-4994-B392-584DDD803A76}" type="sibTrans" cxnId="{B6702510-4C5C-40F2-B949-3C35703CA19F}">
      <dgm:prSet/>
      <dgm:spPr>
        <a:noFill/>
      </dgm:spPr>
      <dgm:t>
        <a:bodyPr/>
        <a:lstStyle/>
        <a:p>
          <a:endParaRPr lang="lt-LT"/>
        </a:p>
      </dgm:t>
    </dgm:pt>
    <dgm:pt modelId="{E90A8130-C3A8-4843-A671-58733658B07B}">
      <dgm:prSet phldrT="[Tekstas]"/>
      <dgm:spPr/>
      <dgm:t>
        <a:bodyPr/>
        <a:lstStyle/>
        <a:p>
          <a:r>
            <a:rPr lang="lt-LT" smtClean="0"/>
            <a:t>Profesinis gyvenimas </a:t>
          </a:r>
          <a:endParaRPr lang="lt-LT" dirty="0"/>
        </a:p>
      </dgm:t>
    </dgm:pt>
    <dgm:pt modelId="{C96E8051-3358-401B-8FDA-67EAFCFFA877}" type="parTrans" cxnId="{A49B040B-B7D8-45B7-A093-44EFA9989EF1}">
      <dgm:prSet/>
      <dgm:spPr/>
      <dgm:t>
        <a:bodyPr/>
        <a:lstStyle/>
        <a:p>
          <a:endParaRPr lang="lt-LT"/>
        </a:p>
      </dgm:t>
    </dgm:pt>
    <dgm:pt modelId="{34CC06C4-24A9-4D46-AE7D-7724FE771B64}" type="sibTrans" cxnId="{A49B040B-B7D8-45B7-A093-44EFA9989EF1}">
      <dgm:prSet/>
      <dgm:spPr>
        <a:noFill/>
      </dgm:spPr>
      <dgm:t>
        <a:bodyPr/>
        <a:lstStyle/>
        <a:p>
          <a:endParaRPr lang="lt-LT"/>
        </a:p>
      </dgm:t>
    </dgm:pt>
    <dgm:pt modelId="{3F711C63-CB2F-4D02-9254-E7D59A7E08F4}">
      <dgm:prSet phldrT="[Tekstas]"/>
      <dgm:spPr/>
      <dgm:t>
        <a:bodyPr/>
        <a:lstStyle/>
        <a:p>
          <a:r>
            <a:rPr lang="lt-LT" dirty="0" smtClean="0"/>
            <a:t>Šeimyninis gyvenimas</a:t>
          </a:r>
          <a:endParaRPr lang="lt-LT" dirty="0"/>
        </a:p>
      </dgm:t>
    </dgm:pt>
    <dgm:pt modelId="{13CC9756-3E9B-4053-A2A9-731EB03D70F9}" type="parTrans" cxnId="{095CE0C3-E04E-4E14-87A5-314EE2F0FCDD}">
      <dgm:prSet/>
      <dgm:spPr/>
      <dgm:t>
        <a:bodyPr/>
        <a:lstStyle/>
        <a:p>
          <a:endParaRPr lang="lt-LT"/>
        </a:p>
      </dgm:t>
    </dgm:pt>
    <dgm:pt modelId="{CD74F9DF-403D-4898-BB51-5ECC48064051}" type="sibTrans" cxnId="{095CE0C3-E04E-4E14-87A5-314EE2F0FCDD}">
      <dgm:prSet/>
      <dgm:spPr>
        <a:solidFill>
          <a:schemeClr val="bg1"/>
        </a:solidFill>
      </dgm:spPr>
      <dgm:t>
        <a:bodyPr/>
        <a:lstStyle/>
        <a:p>
          <a:endParaRPr lang="lt-LT"/>
        </a:p>
      </dgm:t>
    </dgm:pt>
    <dgm:pt modelId="{BC570E8A-5A93-4958-8ECA-806AFD312506}" type="pres">
      <dgm:prSet presAssocID="{363C4E19-4B2B-4E33-9009-AFEB2C5E4D9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lt-LT"/>
        </a:p>
      </dgm:t>
    </dgm:pt>
    <dgm:pt modelId="{0F30DB0A-5B9D-4BE6-8510-2D3F4D381B78}" type="pres">
      <dgm:prSet presAssocID="{1AF1F0A5-A34A-47D4-9BA8-1E70BD49E953}" presName="centerShape" presStyleLbl="node0" presStyleIdx="0" presStyleCnt="1" custLinFactNeighborX="-2470" custLinFactNeighborY="2156"/>
      <dgm:spPr/>
      <dgm:t>
        <a:bodyPr/>
        <a:lstStyle/>
        <a:p>
          <a:endParaRPr lang="lt-LT"/>
        </a:p>
      </dgm:t>
    </dgm:pt>
    <dgm:pt modelId="{7B2A3FB0-EBFA-4884-A755-6F6BBBDD20EB}" type="pres">
      <dgm:prSet presAssocID="{3ABBC3A2-4A25-46A8-9F46-3B7C7725228C}" presName="node" presStyleLbl="node1" presStyleIdx="0" presStyleCnt="4" custRadScaleRad="99716" custRadScaleInc="-9465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B7746427-05F0-4AA9-9451-D2B3F760B538}" type="pres">
      <dgm:prSet presAssocID="{3ABBC3A2-4A25-46A8-9F46-3B7C7725228C}" presName="dummy" presStyleCnt="0"/>
      <dgm:spPr/>
    </dgm:pt>
    <dgm:pt modelId="{F7B64180-2713-4290-9315-6DD343B27B06}" type="pres">
      <dgm:prSet presAssocID="{A39341A4-B341-4A82-876E-9BFA21175ABF}" presName="sibTrans" presStyleLbl="sibTrans2D1" presStyleIdx="0" presStyleCnt="4"/>
      <dgm:spPr/>
      <dgm:t>
        <a:bodyPr/>
        <a:lstStyle/>
        <a:p>
          <a:endParaRPr lang="lt-LT"/>
        </a:p>
      </dgm:t>
    </dgm:pt>
    <dgm:pt modelId="{663CF146-F6A0-410C-942D-E8065520B3BB}" type="pres">
      <dgm:prSet presAssocID="{3F36FC68-8D77-407C-B3CF-7E5EF9BCA90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E06655E2-DB93-41C9-8619-3E9BE916F727}" type="pres">
      <dgm:prSet presAssocID="{3F36FC68-8D77-407C-B3CF-7E5EF9BCA909}" presName="dummy" presStyleCnt="0"/>
      <dgm:spPr/>
    </dgm:pt>
    <dgm:pt modelId="{3C2303CA-8C7C-45A4-A932-BEA21432EA33}" type="pres">
      <dgm:prSet presAssocID="{EBAC9B96-BAB6-4994-B392-584DDD803A76}" presName="sibTrans" presStyleLbl="sibTrans2D1" presStyleIdx="1" presStyleCnt="4"/>
      <dgm:spPr/>
      <dgm:t>
        <a:bodyPr/>
        <a:lstStyle/>
        <a:p>
          <a:endParaRPr lang="lt-LT"/>
        </a:p>
      </dgm:t>
    </dgm:pt>
    <dgm:pt modelId="{6CB86DEB-D938-41A5-911B-8B42AF77B8F5}" type="pres">
      <dgm:prSet presAssocID="{E90A8130-C3A8-4843-A671-58733658B07B}" presName="node" presStyleLbl="node1" presStyleIdx="2" presStyleCnt="4" custRadScaleRad="100282" custRadScaleInc="10946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42684A1A-D105-4463-81EF-231AEE3F40CC}" type="pres">
      <dgm:prSet presAssocID="{E90A8130-C3A8-4843-A671-58733658B07B}" presName="dummy" presStyleCnt="0"/>
      <dgm:spPr/>
    </dgm:pt>
    <dgm:pt modelId="{45CF7776-7035-44C2-9525-4429D59369AA}" type="pres">
      <dgm:prSet presAssocID="{34CC06C4-24A9-4D46-AE7D-7724FE771B64}" presName="sibTrans" presStyleLbl="sibTrans2D1" presStyleIdx="2" presStyleCnt="4"/>
      <dgm:spPr/>
      <dgm:t>
        <a:bodyPr/>
        <a:lstStyle/>
        <a:p>
          <a:endParaRPr lang="lt-LT"/>
        </a:p>
      </dgm:t>
    </dgm:pt>
    <dgm:pt modelId="{2DC2266C-26EE-4DB3-9D75-23B894751BC6}" type="pres">
      <dgm:prSet presAssocID="{3F711C63-CB2F-4D02-9254-E7D59A7E08F4}" presName="node" presStyleLbl="node1" presStyleIdx="3" presStyleCnt="4" custRadScaleRad="103430" custRadScaleInc="2854">
        <dgm:presLayoutVars>
          <dgm:bulletEnabled val="1"/>
        </dgm:presLayoutVars>
      </dgm:prSet>
      <dgm:spPr/>
      <dgm:t>
        <a:bodyPr/>
        <a:lstStyle/>
        <a:p>
          <a:endParaRPr lang="lt-LT"/>
        </a:p>
      </dgm:t>
    </dgm:pt>
    <dgm:pt modelId="{7632B436-A96D-4D6B-A70B-69FEC1215AED}" type="pres">
      <dgm:prSet presAssocID="{3F711C63-CB2F-4D02-9254-E7D59A7E08F4}" presName="dummy" presStyleCnt="0"/>
      <dgm:spPr/>
    </dgm:pt>
    <dgm:pt modelId="{59976A96-FC19-499A-A7CA-B0FC3B3AF1D6}" type="pres">
      <dgm:prSet presAssocID="{CD74F9DF-403D-4898-BB51-5ECC48064051}" presName="sibTrans" presStyleLbl="sibTrans2D1" presStyleIdx="3" presStyleCnt="4"/>
      <dgm:spPr/>
      <dgm:t>
        <a:bodyPr/>
        <a:lstStyle/>
        <a:p>
          <a:endParaRPr lang="lt-LT"/>
        </a:p>
      </dgm:t>
    </dgm:pt>
  </dgm:ptLst>
  <dgm:cxnLst>
    <dgm:cxn modelId="{6675A5E9-B06A-4095-BDAB-7F709BCE6EF4}" srcId="{1AF1F0A5-A34A-47D4-9BA8-1E70BD49E953}" destId="{3ABBC3A2-4A25-46A8-9F46-3B7C7725228C}" srcOrd="0" destOrd="0" parTransId="{D40180FF-C21C-4058-A160-AB9D221C6F6C}" sibTransId="{A39341A4-B341-4A82-876E-9BFA21175ABF}"/>
    <dgm:cxn modelId="{7C065F78-239E-45E6-8ABD-90422BD77CB4}" srcId="{363C4E19-4B2B-4E33-9009-AFEB2C5E4D9A}" destId="{1AF1F0A5-A34A-47D4-9BA8-1E70BD49E953}" srcOrd="0" destOrd="0" parTransId="{78562FC2-0AFA-4803-8CF6-0A6C1D4E77E1}" sibTransId="{A1BEB0A3-DDBE-46D5-8D40-1ACE57649102}"/>
    <dgm:cxn modelId="{7825308A-9563-4339-AAAA-31D3E0B919D0}" type="presOf" srcId="{A39341A4-B341-4A82-876E-9BFA21175ABF}" destId="{F7B64180-2713-4290-9315-6DD343B27B06}" srcOrd="0" destOrd="0" presId="urn:microsoft.com/office/officeart/2005/8/layout/radial6"/>
    <dgm:cxn modelId="{CC12E6BC-9132-4812-9109-EBDEA8A20506}" type="presOf" srcId="{CD74F9DF-403D-4898-BB51-5ECC48064051}" destId="{59976A96-FC19-499A-A7CA-B0FC3B3AF1D6}" srcOrd="0" destOrd="0" presId="urn:microsoft.com/office/officeart/2005/8/layout/radial6"/>
    <dgm:cxn modelId="{A49B040B-B7D8-45B7-A093-44EFA9989EF1}" srcId="{1AF1F0A5-A34A-47D4-9BA8-1E70BD49E953}" destId="{E90A8130-C3A8-4843-A671-58733658B07B}" srcOrd="2" destOrd="0" parTransId="{C96E8051-3358-401B-8FDA-67EAFCFFA877}" sibTransId="{34CC06C4-24A9-4D46-AE7D-7724FE771B64}"/>
    <dgm:cxn modelId="{095CE0C3-E04E-4E14-87A5-314EE2F0FCDD}" srcId="{1AF1F0A5-A34A-47D4-9BA8-1E70BD49E953}" destId="{3F711C63-CB2F-4D02-9254-E7D59A7E08F4}" srcOrd="3" destOrd="0" parTransId="{13CC9756-3E9B-4053-A2A9-731EB03D70F9}" sibTransId="{CD74F9DF-403D-4898-BB51-5ECC48064051}"/>
    <dgm:cxn modelId="{12C8CBCE-D7E0-4A89-9DB0-5F62B5DDA638}" type="presOf" srcId="{1AF1F0A5-A34A-47D4-9BA8-1E70BD49E953}" destId="{0F30DB0A-5B9D-4BE6-8510-2D3F4D381B78}" srcOrd="0" destOrd="0" presId="urn:microsoft.com/office/officeart/2005/8/layout/radial6"/>
    <dgm:cxn modelId="{62C5F6C1-9511-4B26-BE0B-03AF4B2823E3}" type="presOf" srcId="{34CC06C4-24A9-4D46-AE7D-7724FE771B64}" destId="{45CF7776-7035-44C2-9525-4429D59369AA}" srcOrd="0" destOrd="0" presId="urn:microsoft.com/office/officeart/2005/8/layout/radial6"/>
    <dgm:cxn modelId="{06FD95C1-5BEC-4710-90A4-707595ADC76A}" type="presOf" srcId="{363C4E19-4B2B-4E33-9009-AFEB2C5E4D9A}" destId="{BC570E8A-5A93-4958-8ECA-806AFD312506}" srcOrd="0" destOrd="0" presId="urn:microsoft.com/office/officeart/2005/8/layout/radial6"/>
    <dgm:cxn modelId="{B6702510-4C5C-40F2-B949-3C35703CA19F}" srcId="{1AF1F0A5-A34A-47D4-9BA8-1E70BD49E953}" destId="{3F36FC68-8D77-407C-B3CF-7E5EF9BCA909}" srcOrd="1" destOrd="0" parTransId="{C91EFD4B-B670-4384-90BF-486F672E52FC}" sibTransId="{EBAC9B96-BAB6-4994-B392-584DDD803A76}"/>
    <dgm:cxn modelId="{0E9410D8-CAD5-4425-9D95-D4BDD8536C45}" type="presOf" srcId="{EBAC9B96-BAB6-4994-B392-584DDD803A76}" destId="{3C2303CA-8C7C-45A4-A932-BEA21432EA33}" srcOrd="0" destOrd="0" presId="urn:microsoft.com/office/officeart/2005/8/layout/radial6"/>
    <dgm:cxn modelId="{C96026A2-FE6F-48A3-8BDF-11E6D14214AF}" type="presOf" srcId="{3F711C63-CB2F-4D02-9254-E7D59A7E08F4}" destId="{2DC2266C-26EE-4DB3-9D75-23B894751BC6}" srcOrd="0" destOrd="0" presId="urn:microsoft.com/office/officeart/2005/8/layout/radial6"/>
    <dgm:cxn modelId="{48E6C11B-7083-4402-AD66-A8A1D635861C}" type="presOf" srcId="{E90A8130-C3A8-4843-A671-58733658B07B}" destId="{6CB86DEB-D938-41A5-911B-8B42AF77B8F5}" srcOrd="0" destOrd="0" presId="urn:microsoft.com/office/officeart/2005/8/layout/radial6"/>
    <dgm:cxn modelId="{A483DCC1-F433-4ABE-8362-76C2264F1376}" type="presOf" srcId="{3F36FC68-8D77-407C-B3CF-7E5EF9BCA909}" destId="{663CF146-F6A0-410C-942D-E8065520B3BB}" srcOrd="0" destOrd="0" presId="urn:microsoft.com/office/officeart/2005/8/layout/radial6"/>
    <dgm:cxn modelId="{EFF114F7-7A52-4303-B6D0-855A6DE2E6BC}" type="presOf" srcId="{3ABBC3A2-4A25-46A8-9F46-3B7C7725228C}" destId="{7B2A3FB0-EBFA-4884-A755-6F6BBBDD20EB}" srcOrd="0" destOrd="0" presId="urn:microsoft.com/office/officeart/2005/8/layout/radial6"/>
    <dgm:cxn modelId="{7204DC40-0231-4F8F-9113-039C59444476}" type="presParOf" srcId="{BC570E8A-5A93-4958-8ECA-806AFD312506}" destId="{0F30DB0A-5B9D-4BE6-8510-2D3F4D381B78}" srcOrd="0" destOrd="0" presId="urn:microsoft.com/office/officeart/2005/8/layout/radial6"/>
    <dgm:cxn modelId="{D3A98297-B90B-418D-BD2B-91552E32588E}" type="presParOf" srcId="{BC570E8A-5A93-4958-8ECA-806AFD312506}" destId="{7B2A3FB0-EBFA-4884-A755-6F6BBBDD20EB}" srcOrd="1" destOrd="0" presId="urn:microsoft.com/office/officeart/2005/8/layout/radial6"/>
    <dgm:cxn modelId="{A8FDCE4E-1BDE-4AA0-8BCA-5B9EAEED0320}" type="presParOf" srcId="{BC570E8A-5A93-4958-8ECA-806AFD312506}" destId="{B7746427-05F0-4AA9-9451-D2B3F760B538}" srcOrd="2" destOrd="0" presId="urn:microsoft.com/office/officeart/2005/8/layout/radial6"/>
    <dgm:cxn modelId="{D93C42D2-50C3-4835-952C-7BCA984DD9C1}" type="presParOf" srcId="{BC570E8A-5A93-4958-8ECA-806AFD312506}" destId="{F7B64180-2713-4290-9315-6DD343B27B06}" srcOrd="3" destOrd="0" presId="urn:microsoft.com/office/officeart/2005/8/layout/radial6"/>
    <dgm:cxn modelId="{01A98EBD-E100-46C1-8C41-FE391488E370}" type="presParOf" srcId="{BC570E8A-5A93-4958-8ECA-806AFD312506}" destId="{663CF146-F6A0-410C-942D-E8065520B3BB}" srcOrd="4" destOrd="0" presId="urn:microsoft.com/office/officeart/2005/8/layout/radial6"/>
    <dgm:cxn modelId="{E0EFC163-FBCE-421C-812B-59A520A5C8A3}" type="presParOf" srcId="{BC570E8A-5A93-4958-8ECA-806AFD312506}" destId="{E06655E2-DB93-41C9-8619-3E9BE916F727}" srcOrd="5" destOrd="0" presId="urn:microsoft.com/office/officeart/2005/8/layout/radial6"/>
    <dgm:cxn modelId="{74EB506D-037C-4288-B8AB-C4D2E164B967}" type="presParOf" srcId="{BC570E8A-5A93-4958-8ECA-806AFD312506}" destId="{3C2303CA-8C7C-45A4-A932-BEA21432EA33}" srcOrd="6" destOrd="0" presId="urn:microsoft.com/office/officeart/2005/8/layout/radial6"/>
    <dgm:cxn modelId="{EEB3A9F2-FFED-4C9B-9E54-3B7DA964DAE4}" type="presParOf" srcId="{BC570E8A-5A93-4958-8ECA-806AFD312506}" destId="{6CB86DEB-D938-41A5-911B-8B42AF77B8F5}" srcOrd="7" destOrd="0" presId="urn:microsoft.com/office/officeart/2005/8/layout/radial6"/>
    <dgm:cxn modelId="{54F9116E-8156-4CB5-9181-3DD0DE83AC03}" type="presParOf" srcId="{BC570E8A-5A93-4958-8ECA-806AFD312506}" destId="{42684A1A-D105-4463-81EF-231AEE3F40CC}" srcOrd="8" destOrd="0" presId="urn:microsoft.com/office/officeart/2005/8/layout/radial6"/>
    <dgm:cxn modelId="{91EC56A6-1F57-4373-A994-0327ECC120AB}" type="presParOf" srcId="{BC570E8A-5A93-4958-8ECA-806AFD312506}" destId="{45CF7776-7035-44C2-9525-4429D59369AA}" srcOrd="9" destOrd="0" presId="urn:microsoft.com/office/officeart/2005/8/layout/radial6"/>
    <dgm:cxn modelId="{C2C4FF41-EDD4-4656-8DE7-2111076C1BC3}" type="presParOf" srcId="{BC570E8A-5A93-4958-8ECA-806AFD312506}" destId="{2DC2266C-26EE-4DB3-9D75-23B894751BC6}" srcOrd="10" destOrd="0" presId="urn:microsoft.com/office/officeart/2005/8/layout/radial6"/>
    <dgm:cxn modelId="{B2C85CED-2712-42AB-9952-6EBA88800A24}" type="presParOf" srcId="{BC570E8A-5A93-4958-8ECA-806AFD312506}" destId="{7632B436-A96D-4D6B-A70B-69FEC1215AED}" srcOrd="11" destOrd="0" presId="urn:microsoft.com/office/officeart/2005/8/layout/radial6"/>
    <dgm:cxn modelId="{634C6E50-DF24-4F93-BAAF-A3102040805F}" type="presParOf" srcId="{BC570E8A-5A93-4958-8ECA-806AFD312506}" destId="{59976A96-FC19-499A-A7CA-B0FC3B3AF1D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ideo" Target="NULL" TargetMode="Externa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ideo" Target="NULL" TargetMode="Externa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avadinimo skaidrė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lowing tech background 3d ,LO2.wmv">
            <a:hlinkClick r:id="" action="ppaction://media"/>
          </p:cNvPr>
          <p:cNvPicPr>
            <a:picLocks noChangeAspect="1"/>
          </p:cNvPicPr>
          <p:nvPr>
            <a:videoFile r:link="rId1"/>
          </p:nvPr>
        </p:nvPicPr>
        <p:blipFill rotWithShape="1">
          <a:blip r:embed="rId4"/>
          <a:srcRect l="25555" r="7778"/>
          <a:stretch/>
        </p:blipFill>
        <p:spPr>
          <a:xfrm>
            <a:off x="4495800" y="1368911"/>
            <a:ext cx="3888889" cy="3888889"/>
          </a:xfrm>
          <a:prstGeom prst="roundRect">
            <a:avLst>
              <a:gd name="adj" fmla="val 8644"/>
            </a:avLst>
          </a:prstGeom>
          <a:ln>
            <a:noFill/>
          </a:ln>
          <a:effectLst>
            <a:reflection blurRad="6350" stA="15000" endPos="50000" dist="635000" dir="5400000" sy="-100000" algn="bl" rotWithShape="0"/>
          </a:effectLst>
          <a:scene3d>
            <a:camera prst="perspectiveRelaxed" fov="6900000">
              <a:rot lat="23995" lon="3210004" rev="21299988"/>
            </a:camera>
            <a:lightRig rig="chilly" dir="t"/>
          </a:scene3d>
          <a:sp3d extrusionH="635000" prstMaterial="powder">
            <a:bevelT w="0" h="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2325" y="762000"/>
            <a:ext cx="5111675" cy="2667000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0"/>
            <a:ext cx="5105400" cy="21336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C4B25-BD7E-4793-9231-B7AA7412AF22}" type="datetimeFigureOut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8E30B-D3C2-4EE8-B18D-154A4AE568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03874"/>
            <a:ext cx="7239000" cy="4876800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B3B55-8643-46F4-8EFB-7EB7FE506D96}" type="datetimeFigureOut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22B4F-879D-4800-A874-9AC9C77C8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19800" y="1371600"/>
            <a:ext cx="1828800" cy="49530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371600"/>
            <a:ext cx="5791200" cy="4953000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91C63-380C-41CA-AA1D-0DF8C7F724E6}" type="datetimeFigureOut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9499-212B-47B6-A83F-4B6E745BE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F95D4-DD1B-4BCE-AAEC-9FB97AC54639}" type="datetimeFigureOut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CC0E5-0372-40BF-B3E8-CABD8ABDC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kcijos antraštė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lowing tech background 3d ,LO2.wmv">
            <a:hlinkClick r:id="" action="ppaction://media"/>
          </p:cNvPr>
          <p:cNvPicPr>
            <a:picLocks noChangeAspect="1"/>
          </p:cNvPicPr>
          <p:nvPr userDrawn="1">
            <a:videoFile r:link="rId1"/>
          </p:nvPr>
        </p:nvPicPr>
        <p:blipFill rotWithShape="1">
          <a:blip r:embed="rId4"/>
          <a:srcRect l="25555" r="7778"/>
          <a:stretch/>
        </p:blipFill>
        <p:spPr>
          <a:xfrm>
            <a:off x="4495800" y="1368911"/>
            <a:ext cx="3888889" cy="3888889"/>
          </a:xfrm>
          <a:prstGeom prst="roundRect">
            <a:avLst>
              <a:gd name="adj" fmla="val 8644"/>
            </a:avLst>
          </a:prstGeom>
          <a:ln>
            <a:noFill/>
          </a:ln>
          <a:effectLst>
            <a:reflection blurRad="6350" stA="15000" endPos="50000" dist="635000" dir="5400000" sy="-100000" algn="bl" rotWithShape="0"/>
          </a:effectLst>
          <a:scene3d>
            <a:camera prst="perspectiveRelaxed" fov="6900000">
              <a:rot lat="23995" lon="3210004" rev="21299988"/>
            </a:camera>
            <a:lightRig rig="chilly" dir="t"/>
          </a:scene3d>
          <a:sp3d extrusionH="635000" prstMaterial="powder">
            <a:bevelT w="0" h="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929187"/>
            <a:ext cx="5105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3733800"/>
            <a:ext cx="5105400" cy="11953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BD98-1029-4F27-9741-DAFA9D971B62}" type="datetimeFigureOut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50E68-C9E8-4486-9F6C-CD676C018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98637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8637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B6C49-2831-41ED-9756-63E3210C6C3A}" type="datetimeFigureOut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95918-BB5D-483A-A43C-7F5511A45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733550"/>
            <a:ext cx="42687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2373312"/>
            <a:ext cx="42687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2703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2703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E13A4-7FCA-4E08-B7C8-E9E4D005D180}" type="datetimeFigureOut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A0F94-C90D-4844-9145-7004467384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12464-F8C0-4BA9-AE9F-0B9D5AD0BAB4}" type="datetimeFigureOut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3D29E-F23B-4195-A618-B243F18AE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27AEA-4B44-473F-B5D0-8EFE5EE908A2}" type="datetimeFigureOut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7B211-D461-4DCA-B15A-C3CBC50D4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6958"/>
            <a:ext cx="32369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3968750" cy="490907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371600"/>
            <a:ext cx="3236913" cy="49136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6C45F-6C09-44E0-9C70-800FAFB3E54D}" type="datetimeFigureOut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C853D-0A29-40C1-9691-3AA3F0077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lt-LT" noProof="0" smtClean="0"/>
              <a:t>Spustelėkite piktogr. norėdami įtraukti pav.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6EC82-3C41-4BBC-9034-14543A83E1E3}" type="datetimeFigureOut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2A2DA-ED6A-4EAB-9204-BE39C5D2AD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ideo" Target="NULL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762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40335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313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EA89CD-2E03-4A82-AC60-03A76E7037F3}" type="datetimeFigureOut">
              <a:rPr lang="en-US"/>
              <a:pPr>
                <a:defRPr/>
              </a:pPr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3863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B96CC7-0F00-4B9D-BADF-D716C32083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Shape">
            <a:hlinkClick r:id="" action="ppaction://media"/>
          </p:cNvPr>
          <p:cNvPicPr>
            <a:picLocks noRot="1" noChangeAspect="1" noChangeArrowheads="1"/>
          </p:cNvPicPr>
          <p:nvPr userDrawn="1">
            <a:videoFile r:link="rId13"/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7564438" y="0"/>
            <a:ext cx="1366837" cy="20113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8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2250" y="762000"/>
            <a:ext cx="5111750" cy="2667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lt-LT" dirty="0"/>
              <a:t>„Lyderystė ir emocinis intelektas“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Direktorės pavaduotoja ugdymui,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 auklėtoja metodininkė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Loreta Aurelija </a:t>
            </a:r>
            <a:r>
              <a:rPr lang="lt-LT" dirty="0" err="1" smtClean="0"/>
              <a:t>Saulevičienė</a:t>
            </a:r>
            <a:endParaRPr 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00025" y="1773238"/>
            <a:ext cx="8686800" cy="4876800"/>
          </a:xfrm>
        </p:spPr>
        <p:txBody>
          <a:bodyPr rtlCol="0">
            <a:normAutofit fontScale="85000"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b="1" dirty="0" smtClean="0"/>
              <a:t>2. Savikontrolė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emocinė savikontrolė: gebėjimas valdyti neigiamas emocijas ir impulsus;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skaidrumas: sąžiningumas ir principingumas; patikimumas;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prisitaikymas ankstumas adaptuojantis prie besikeičiančios situacijos ar įveikiant kliūtis;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siekiai: paskata tobulėti ir siekti dirbti pagal vidines tobulėjimo normas;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iniciatyvumas: pasirengimas veikti ir naudotis pasitaikančiomis galimybėmis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/>
              <a:t>▫</a:t>
            </a:r>
            <a:r>
              <a:rPr lang="lt-LT" dirty="0" smtClean="0"/>
              <a:t> optimizmas: gebėjimas visur įžvelgti gėrį.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28600" y="1557338"/>
            <a:ext cx="8686800" cy="5111750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b="1" dirty="0" smtClean="0"/>
              <a:t>SOCIALINĖ KOMPETENCIJA (gebėjimai valdyti santykius):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b="1" dirty="0" smtClean="0"/>
              <a:t>3. Socialinis sąmoningumas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</a:t>
            </a:r>
            <a:r>
              <a:rPr lang="lt-LT" dirty="0" err="1" smtClean="0"/>
              <a:t>empatija</a:t>
            </a:r>
            <a:r>
              <a:rPr lang="lt-LT" dirty="0" smtClean="0"/>
              <a:t>: gebėjimas pajausti kitų žmonių emocijas, pažvelgti į situaciją iš šalies ir aktyviai domėtis kitų rūpesčiais;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organizacinis sąmoningumas: gebėjimas planuoti įvykių eigą, rasti sprendimų priėmimo būdą ir suprasti organizacijos (grupės) politiką;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pagalba: gebėjimas suprasti ir patenkinti asmenis (darbuotojus, bendradarbius, klientus, mokinius ir kt.)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28600" y="1557338"/>
            <a:ext cx="8686800" cy="5192712"/>
          </a:xfrm>
        </p:spPr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b="1" dirty="0" smtClean="0"/>
              <a:t>4. Santykių valdymas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įkvepianti lyderystė: gebėjimas vadovauti, skatinti įtikinant, kad tikslas yra pasiekimas;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įtaka: gebėjimas taikyti įvairius įtikinimo būdus;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kitų tobulinimas: gebėjimas skatinti kitų gebėjimus bendraujant, patariant ir konsultuojant;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pokyčių skatinimas naujos krypties inicijavimas, valdymas ir vadovavimas jai;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konfliktų valdymas: konfliktinių situacijų sprendimas;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ryšių užmezgimas: tarpusavio ryšių užmezgimas ir palaikymas;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▫ komandinis darbas ir bendradarbiavimas: bendradarbiavimas ir gebėjimas kurti komandą.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lt-LT" dirty="0" smtClean="0"/>
              <a:t>Kodėl lyderystė turi būti svarbi?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28600" y="1773238"/>
            <a:ext cx="8686800" cy="4876800"/>
          </a:xfrm>
        </p:spPr>
        <p:txBody>
          <a:bodyPr rtlCol="0">
            <a:normAutofit fontScale="92500" lnSpcReduction="10000"/>
          </a:bodyPr>
          <a:lstStyle/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Visas pasaulis yra pokyčių pasaulyje, kas mūsų laukia ateityje negalime nė numanyti. Viskas kinta labai sparčiai, susiduriame su vis didėjančia informacinių technologijų įtaka, ekonomikos globalizavimu, elektronine komercija, </a:t>
            </a:r>
            <a:r>
              <a:rPr lang="lt-LT" dirty="0" err="1" smtClean="0"/>
              <a:t>įvairėjančia</a:t>
            </a:r>
            <a:r>
              <a:rPr lang="lt-LT" dirty="0" smtClean="0"/>
              <a:t> darbo jėga, nuolatiniais verslo pokyčiais.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Tik emociškai intelektualus asmuo, lyderis, gebės tinkamai valdyti savo baimes ir neigiamus jausmus nuolatinių pokyčių aplinkoje, gebės prisitaikyti prie naujų sąlygų, tinkamai įvertinti situaciją ir valdyti vykstančius pokyčius, o ne tik reaguoti į juos.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lt-LT" dirty="0" smtClean="0"/>
              <a:t>Gyvenimo pilnatvė</a:t>
            </a:r>
            <a:endParaRPr lang="lt-LT" dirty="0"/>
          </a:p>
        </p:txBody>
      </p:sp>
      <p:graphicFrame>
        <p:nvGraphicFramePr>
          <p:cNvPr id="12" name="Turinio vietos rezervavimo ženklas 11"/>
          <p:cNvGraphicFramePr>
            <a:graphicFrameLocks noGrp="1"/>
          </p:cNvGraphicFramePr>
          <p:nvPr>
            <p:ph idx="1"/>
          </p:nvPr>
        </p:nvGraphicFramePr>
        <p:xfrm>
          <a:off x="228600" y="1403350"/>
          <a:ext cx="8686800" cy="5454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odyklė kairėn-dešinėn 12"/>
          <p:cNvSpPr/>
          <p:nvPr/>
        </p:nvSpPr>
        <p:spPr>
          <a:xfrm rot="5235637">
            <a:off x="4076701" y="2730500"/>
            <a:ext cx="792162" cy="48418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lt-LT"/>
          </a:p>
        </p:txBody>
      </p:sp>
      <p:sp>
        <p:nvSpPr>
          <p:cNvPr id="14" name="Rodyklė kairėn-dešinėn 13"/>
          <p:cNvSpPr/>
          <p:nvPr/>
        </p:nvSpPr>
        <p:spPr>
          <a:xfrm>
            <a:off x="5219700" y="3860800"/>
            <a:ext cx="865188" cy="48418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lt-LT"/>
          </a:p>
        </p:txBody>
      </p:sp>
      <p:sp>
        <p:nvSpPr>
          <p:cNvPr id="15" name="Rodyklė kairėn-dešinėn 14"/>
          <p:cNvSpPr/>
          <p:nvPr/>
        </p:nvSpPr>
        <p:spPr>
          <a:xfrm>
            <a:off x="2987675" y="3827463"/>
            <a:ext cx="842963" cy="4857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lt-LT"/>
          </a:p>
        </p:txBody>
      </p:sp>
      <p:sp>
        <p:nvSpPr>
          <p:cNvPr id="18" name="Rodyklė kairėn-dešinėn 17"/>
          <p:cNvSpPr/>
          <p:nvPr/>
        </p:nvSpPr>
        <p:spPr>
          <a:xfrm rot="5400000">
            <a:off x="4021932" y="5058569"/>
            <a:ext cx="863600" cy="48418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lt-L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lt-LT" dirty="0" smtClean="0"/>
              <a:t>Kokią nuostatų zoną renkamės?</a:t>
            </a:r>
            <a:endParaRPr lang="lt-LT" dirty="0"/>
          </a:p>
        </p:txBody>
      </p:sp>
      <p:graphicFrame>
        <p:nvGraphicFramePr>
          <p:cNvPr id="5" name="Turinio vietos rezervavimo ženklas 4"/>
          <p:cNvGraphicFramePr>
            <a:graphicFrameLocks noGrp="1"/>
          </p:cNvGraphicFramePr>
          <p:nvPr>
            <p:ph idx="1"/>
          </p:nvPr>
        </p:nvGraphicFramePr>
        <p:xfrm>
          <a:off x="246063" y="1989138"/>
          <a:ext cx="8686800" cy="4449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145390">
                <a:tc>
                  <a:txBody>
                    <a:bodyPr/>
                    <a:lstStyle/>
                    <a:p>
                      <a:pPr algn="ctr"/>
                      <a:r>
                        <a:rPr lang="lt-LT" sz="2800" dirty="0" smtClean="0"/>
                        <a:t>MIRTIES  ZONA</a:t>
                      </a:r>
                    </a:p>
                    <a:p>
                      <a:pPr algn="ctr"/>
                      <a:endParaRPr lang="lt-LT" sz="2800" dirty="0" smtClean="0"/>
                    </a:p>
                    <a:p>
                      <a:pPr algn="ctr"/>
                      <a:r>
                        <a:rPr lang="lt-LT" sz="2800" dirty="0" smtClean="0"/>
                        <a:t>„Noriu likti,</a:t>
                      </a:r>
                      <a:r>
                        <a:rPr lang="lt-LT" sz="2800" baseline="0" dirty="0" smtClean="0"/>
                        <a:t> koks buvau“</a:t>
                      </a:r>
                      <a:endParaRPr lang="lt-LT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800" dirty="0" smtClean="0"/>
                        <a:t>KOMFORTO</a:t>
                      </a:r>
                      <a:r>
                        <a:rPr lang="lt-LT" sz="2800" baseline="0" dirty="0" smtClean="0"/>
                        <a:t> ZONA</a:t>
                      </a:r>
                    </a:p>
                    <a:p>
                      <a:pPr algn="ctr"/>
                      <a:endParaRPr lang="lt-LT" sz="2800" baseline="0" dirty="0" smtClean="0"/>
                    </a:p>
                    <a:p>
                      <a:pPr algn="ctr"/>
                      <a:r>
                        <a:rPr lang="lt-LT" sz="2800" baseline="0" dirty="0" smtClean="0"/>
                        <a:t>„Darysiu tai, kas buvo veiksminga iki šiol“</a:t>
                      </a:r>
                      <a:endParaRPr lang="lt-LT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lt-LT" sz="2800" dirty="0" smtClean="0"/>
                        <a:t>PANIKOS ZONA </a:t>
                      </a:r>
                    </a:p>
                    <a:p>
                      <a:pPr algn="ctr"/>
                      <a:endParaRPr lang="lt-LT" sz="2800" dirty="0" smtClean="0"/>
                    </a:p>
                    <a:p>
                      <a:pPr algn="ctr"/>
                      <a:r>
                        <a:rPr lang="lt-LT" sz="2800" dirty="0" smtClean="0"/>
                        <a:t>„Prabudau, tačiau panikos atmosferoje negaliu priimti teisingų sprendimų“</a:t>
                      </a:r>
                      <a:endParaRPr lang="lt-LT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800" dirty="0" smtClean="0"/>
                        <a:t>ĮTAMPOS ZONA</a:t>
                      </a:r>
                    </a:p>
                    <a:p>
                      <a:pPr algn="ctr"/>
                      <a:endParaRPr lang="lt-LT" sz="2800" dirty="0" smtClean="0"/>
                    </a:p>
                    <a:p>
                      <a:pPr algn="ctr"/>
                      <a:r>
                        <a:rPr lang="lt-LT" sz="2800" dirty="0" smtClean="0"/>
                        <a:t>„Nors man iki šiol sekėsi, aš eisiu koja, kojon su pokyčiais. Pokyčiai – galimybė“</a:t>
                      </a:r>
                      <a:endParaRPr lang="lt-LT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lt-LT" dirty="0" smtClean="0"/>
              <a:t>Pokytis yra būtinybė!</a:t>
            </a:r>
            <a:endParaRPr lang="lt-LT" dirty="0"/>
          </a:p>
        </p:txBody>
      </p:sp>
      <p:sp>
        <p:nvSpPr>
          <p:cNvPr id="28674" name="Turinio vietos rezervavimo ženklas 2"/>
          <p:cNvSpPr>
            <a:spLocks noGrp="1"/>
          </p:cNvSpPr>
          <p:nvPr>
            <p:ph idx="1"/>
          </p:nvPr>
        </p:nvSpPr>
        <p:spPr>
          <a:xfrm>
            <a:off x="228600" y="1844675"/>
            <a:ext cx="8686800" cy="48768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lt-LT" smtClean="0"/>
          </a:p>
          <a:p>
            <a:pPr marL="0" indent="0">
              <a:buFont typeface="Arial" charset="0"/>
              <a:buNone/>
            </a:pPr>
            <a:endParaRPr lang="lt-LT" smtClean="0"/>
          </a:p>
          <a:p>
            <a:pPr marL="0" indent="0" algn="ctr">
              <a:buFont typeface="Arial" charset="0"/>
              <a:buNone/>
            </a:pPr>
            <a:r>
              <a:rPr lang="lt-LT" smtClean="0"/>
              <a:t>Kai pokyčiai priimami kaip norma, tada ir nesėkmės priimamos kaip norma, bet tai nepareikalauja begalinės energijos, kaip tada, kai priešinamasi pokyčiams.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>„</a:t>
            </a:r>
            <a:r>
              <a:rPr lang="lt-LT" dirty="0"/>
              <a:t>Lyderystė – tai...“</a:t>
            </a:r>
            <a:br>
              <a:rPr lang="lt-LT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03350"/>
            <a:ext cx="8686800" cy="5338763"/>
          </a:xfrm>
        </p:spPr>
        <p:txBody>
          <a:bodyPr rtlCol="0">
            <a:normAutofit fontScale="85000" lnSpcReduction="20000"/>
          </a:bodyPr>
          <a:lstStyle/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Per pastaruosius 60 m. buvo sukurtos  65 skirtingos  lyderystės klasifikavimo sistemos(</a:t>
            </a:r>
            <a:r>
              <a:rPr lang="lt-LT" dirty="0" err="1" smtClean="0"/>
              <a:t>Fleshman</a:t>
            </a:r>
            <a:r>
              <a:rPr lang="lt-LT" dirty="0" smtClean="0"/>
              <a:t> ir kt., 1991).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b="1" dirty="0" smtClean="0"/>
              <a:t>Pagrindinės lyderystės dimensijos: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•Lyderis – tai grupės pokyčių ir veiklos centras, įkūnijantis grupės valią (dėmesio sutelkimas į grupės procesus);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•Lyderystė  tai žmogaus ypatingų bruožų ar savybių derinys, skatinantis kitus įvykdyti užduoti (asmeninės perspektyvos samprata);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•Lyderystė – tai asmens veiksmai ar elgesys, skatinantis permainas grupėje (veiksmo arba elgesio samprata);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•Lyderis – tai asmuo turintis gebėjimus: žinias bei įgūdžius (efektyvios lyderystės samprata);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•Lyderystė – tai sekėju paskatinimas siekti daugiau nei iš jų tikimasi (</a:t>
            </a:r>
            <a:r>
              <a:rPr lang="lt-LT" dirty="0" err="1" smtClean="0"/>
              <a:t>transformacinė</a:t>
            </a:r>
            <a:r>
              <a:rPr lang="lt-LT" dirty="0" smtClean="0"/>
              <a:t> lyderystė)...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t-LT" dirty="0" smtClean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lt-LT" dirty="0" smtClean="0"/>
              <a:t>Svarbiausios lyderystės sampratos sudedamosios dalys: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03200" y="1844675"/>
            <a:ext cx="8686800" cy="4876800"/>
          </a:xfrm>
        </p:spPr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lt-LT" dirty="0" smtClean="0"/>
              <a:t>Lyderystė yra procesas;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lt-LT" dirty="0" smtClean="0"/>
              <a:t>Lyderystė susijusi su įtaka;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lt-LT" dirty="0" smtClean="0"/>
              <a:t>Lyderystė atsiranda grupės kontekste;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lt-LT" dirty="0" smtClean="0"/>
              <a:t>Lyderystė susijusi su tikslo pasiekimu.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t-LT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b="1" dirty="0" smtClean="0"/>
              <a:t>Lyderystė yra procesas, kurio metu vienas asmuo daro įtaką žmonių grupei, kad būtų pasiektas bendras tikslas. </a:t>
            </a:r>
            <a:r>
              <a:rPr lang="lt-LT" b="1" dirty="0"/>
              <a:t> </a:t>
            </a:r>
            <a:r>
              <a:rPr lang="lt-LT" b="1" dirty="0" smtClean="0"/>
              <a:t> </a:t>
            </a:r>
            <a:r>
              <a:rPr lang="lt-LT" dirty="0"/>
              <a:t>(</a:t>
            </a:r>
            <a:r>
              <a:rPr lang="lt-LT" dirty="0" smtClean="0"/>
              <a:t>P. </a:t>
            </a:r>
            <a:r>
              <a:rPr lang="lt-LT" dirty="0" err="1" smtClean="0"/>
              <a:t>G.Northuose</a:t>
            </a:r>
            <a:r>
              <a:rPr lang="lt-LT" dirty="0" smtClean="0"/>
              <a:t>, 2009)</a:t>
            </a:r>
            <a:endParaRPr lang="lt-LT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vadinima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lt-LT" sz="4000" dirty="0" smtClean="0"/>
              <a:t>Lyderystės apibrėžimų  palyginimas</a:t>
            </a:r>
            <a:endParaRPr lang="lt-LT" sz="4000" dirty="0"/>
          </a:p>
        </p:txBody>
      </p:sp>
      <p:sp>
        <p:nvSpPr>
          <p:cNvPr id="7" name="Teksto vietos rezervavimo ženklas 6"/>
          <p:cNvSpPr>
            <a:spLocks noGrp="1"/>
          </p:cNvSpPr>
          <p:nvPr>
            <p:ph type="body" idx="1"/>
          </p:nvPr>
        </p:nvSpPr>
        <p:spPr>
          <a:xfrm>
            <a:off x="228600" y="1401763"/>
            <a:ext cx="4268788" cy="971550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t-LT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sz="4400" dirty="0" smtClean="0"/>
              <a:t>Lyderystė grindžiama bruožais</a:t>
            </a:r>
            <a:endParaRPr lang="lt-LT" sz="4400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t-LT" dirty="0"/>
          </a:p>
        </p:txBody>
      </p:sp>
      <p:sp>
        <p:nvSpPr>
          <p:cNvPr id="16387" name="Turinio vietos rezervavimo ženklas 7"/>
          <p:cNvSpPr>
            <a:spLocks noGrp="1"/>
          </p:cNvSpPr>
          <p:nvPr>
            <p:ph sz="half" idx="2"/>
          </p:nvPr>
        </p:nvSpPr>
        <p:spPr>
          <a:xfrm>
            <a:off x="228600" y="2373313"/>
            <a:ext cx="4268788" cy="43688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lt-LT" smtClean="0"/>
              <a:t>1 pav.</a:t>
            </a:r>
          </a:p>
        </p:txBody>
      </p:sp>
      <p:sp>
        <p:nvSpPr>
          <p:cNvPr id="9" name="Teksto vietos rezervavimo ženklas 8"/>
          <p:cNvSpPr>
            <a:spLocks noGrp="1"/>
          </p:cNvSpPr>
          <p:nvPr>
            <p:ph type="body" sz="quarter" idx="3"/>
          </p:nvPr>
        </p:nvSpPr>
        <p:spPr>
          <a:xfrm>
            <a:off x="4645025" y="1401763"/>
            <a:ext cx="4270375" cy="97155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t-LT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t-LT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sz="3400" dirty="0" smtClean="0"/>
              <a:t>Lyderystė grindžiama procesais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t-LT" dirty="0"/>
          </a:p>
        </p:txBody>
      </p:sp>
      <p:sp>
        <p:nvSpPr>
          <p:cNvPr id="16389" name="Turinio vietos rezervavimo ženklas 9"/>
          <p:cNvSpPr>
            <a:spLocks noGrp="1"/>
          </p:cNvSpPr>
          <p:nvPr>
            <p:ph sz="quarter" idx="4"/>
          </p:nvPr>
        </p:nvSpPr>
        <p:spPr>
          <a:xfrm>
            <a:off x="4645025" y="2373313"/>
            <a:ext cx="4270375" cy="43688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lt-LT" smtClean="0"/>
              <a:t>2 pav.            </a:t>
            </a:r>
            <a:r>
              <a:rPr lang="lt-LT" b="1" smtClean="0"/>
              <a:t>Lyderis</a:t>
            </a:r>
          </a:p>
          <a:p>
            <a:pPr marL="0" indent="0" algn="ctr">
              <a:buFont typeface="Arial" charset="0"/>
              <a:buNone/>
            </a:pPr>
            <a:endParaRPr lang="lt-LT" smtClean="0"/>
          </a:p>
        </p:txBody>
      </p:sp>
      <p:sp>
        <p:nvSpPr>
          <p:cNvPr id="11" name="Paaiškinimas su rodykle į apačią 10"/>
          <p:cNvSpPr/>
          <p:nvPr/>
        </p:nvSpPr>
        <p:spPr>
          <a:xfrm>
            <a:off x="1603375" y="2481263"/>
            <a:ext cx="1368425" cy="1025525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t-LT" sz="2000" dirty="0"/>
              <a:t>Lyderis</a:t>
            </a:r>
            <a:r>
              <a:rPr lang="lt-LT" dirty="0"/>
              <a:t> </a:t>
            </a:r>
            <a:endParaRPr lang="lt-LT" dirty="0"/>
          </a:p>
        </p:txBody>
      </p:sp>
      <p:sp>
        <p:nvSpPr>
          <p:cNvPr id="12" name="Struktūrinė schema: procesas 11"/>
          <p:cNvSpPr/>
          <p:nvPr/>
        </p:nvSpPr>
        <p:spPr>
          <a:xfrm>
            <a:off x="755650" y="3506788"/>
            <a:ext cx="3529013" cy="187007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t-LT" sz="2000" dirty="0"/>
              <a:t>• Ūgis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t-LT" sz="2000" dirty="0"/>
              <a:t>•Intelektas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t-LT" sz="2000" dirty="0"/>
              <a:t>• </a:t>
            </a:r>
            <a:r>
              <a:rPr lang="lt-LT" sz="2000" dirty="0" err="1"/>
              <a:t>Ekstravertiškumas</a:t>
            </a:r>
            <a:endParaRPr lang="lt-LT" sz="20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t-LT" sz="2000" dirty="0"/>
              <a:t>•Mokėjimas sklandžiai kalbėti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t-LT" sz="2000" dirty="0"/>
              <a:t>• Kitos savybės</a:t>
            </a:r>
            <a:endParaRPr lang="lt-LT" sz="2000" dirty="0"/>
          </a:p>
        </p:txBody>
      </p:sp>
      <p:sp>
        <p:nvSpPr>
          <p:cNvPr id="13" name="Paaiškinimas su rodykle į viršų 12"/>
          <p:cNvSpPr/>
          <p:nvPr/>
        </p:nvSpPr>
        <p:spPr>
          <a:xfrm>
            <a:off x="1620838" y="5448300"/>
            <a:ext cx="1368425" cy="106203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t-LT" sz="2000" dirty="0"/>
              <a:t>Sekėjai </a:t>
            </a:r>
            <a:endParaRPr lang="lt-LT" sz="2000" dirty="0"/>
          </a:p>
        </p:txBody>
      </p:sp>
      <p:cxnSp>
        <p:nvCxnSpPr>
          <p:cNvPr id="18" name="Tiesioji jungtis 17"/>
          <p:cNvCxnSpPr/>
          <p:nvPr/>
        </p:nvCxnSpPr>
        <p:spPr>
          <a:xfrm>
            <a:off x="6875463" y="2781300"/>
            <a:ext cx="0" cy="1198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Tiesioji rodyklės jungtis 25"/>
          <p:cNvCxnSpPr/>
          <p:nvPr/>
        </p:nvCxnSpPr>
        <p:spPr>
          <a:xfrm flipV="1">
            <a:off x="6659563" y="2781300"/>
            <a:ext cx="0" cy="1198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5" name="TextBox 28"/>
          <p:cNvSpPr txBox="1">
            <a:spLocks noChangeArrowheads="1"/>
          </p:cNvSpPr>
          <p:nvPr/>
        </p:nvSpPr>
        <p:spPr bwMode="auto">
          <a:xfrm>
            <a:off x="6323013" y="4237038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t-LT">
                <a:latin typeface="Calibri" pitchFamily="34" charset="0"/>
              </a:rPr>
              <a:t>Sąveika </a:t>
            </a:r>
          </a:p>
        </p:txBody>
      </p:sp>
      <p:cxnSp>
        <p:nvCxnSpPr>
          <p:cNvPr id="31" name="Tiesioji jungtis 30"/>
          <p:cNvCxnSpPr/>
          <p:nvPr/>
        </p:nvCxnSpPr>
        <p:spPr>
          <a:xfrm>
            <a:off x="6659563" y="4606925"/>
            <a:ext cx="0" cy="1054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Tiesioji rodyklės jungtis 32"/>
          <p:cNvCxnSpPr/>
          <p:nvPr/>
        </p:nvCxnSpPr>
        <p:spPr>
          <a:xfrm>
            <a:off x="6875463" y="4606925"/>
            <a:ext cx="0" cy="1054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8" name="TextBox 36"/>
          <p:cNvSpPr txBox="1">
            <a:spLocks noChangeArrowheads="1"/>
          </p:cNvSpPr>
          <p:nvPr/>
        </p:nvSpPr>
        <p:spPr bwMode="auto">
          <a:xfrm>
            <a:off x="6303963" y="5830888"/>
            <a:ext cx="11445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t-LT" sz="2400" b="1">
                <a:latin typeface="Calibri" pitchFamily="34" charset="0"/>
              </a:rPr>
              <a:t>Sekėjai</a:t>
            </a:r>
            <a:r>
              <a:rPr lang="lt-LT" sz="240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lt-LT" dirty="0" smtClean="0"/>
              <a:t>Lyderystės apibūdinimas</a:t>
            </a:r>
            <a:endParaRPr lang="lt-LT" dirty="0"/>
          </a:p>
        </p:txBody>
      </p:sp>
      <p:sp>
        <p:nvSpPr>
          <p:cNvPr id="17410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lt-LT" smtClean="0"/>
              <a:t>1 paveiksle pavaizduota schema leidžia teigti, kad lyderystė yra būdinga tik išrinktiesiems, t.y. tiems kas turi ypatingų, įgimtų talentų.</a:t>
            </a:r>
          </a:p>
          <a:p>
            <a:pPr marL="0" indent="0">
              <a:buFont typeface="Arial" charset="0"/>
              <a:buNone/>
            </a:pPr>
            <a:endParaRPr lang="lt-LT" smtClean="0"/>
          </a:p>
          <a:p>
            <a:pPr marL="0" indent="0">
              <a:buFont typeface="Arial" charset="0"/>
              <a:buNone/>
            </a:pPr>
            <a:r>
              <a:rPr lang="lt-LT" smtClean="0"/>
              <a:t>2 paveikslo schemoje lyderystė vaizduojama kaip procesas. Lyderystę kaip procesą galima stebėti lyderių elgesyje (Jago, 1982) , o tokio elgesio galima išmokti.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lt-LT" dirty="0" smtClean="0"/>
              <a:t>Lyderystės  esmė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28600" y="1403350"/>
            <a:ext cx="8686800" cy="5338763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b="1" dirty="0" smtClean="0"/>
              <a:t>Kas buvo pirmieji žmonijos lyderiai?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Tai šamanai, genčių vadai.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b="1" dirty="0" smtClean="0"/>
              <a:t>Kaip jie pelnydavo pripažinimą?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Anot d. </a:t>
            </a:r>
            <a:r>
              <a:rPr lang="lt-LT" dirty="0" err="1" smtClean="0"/>
              <a:t>Golemano</a:t>
            </a:r>
            <a:r>
              <a:rPr lang="lt-LT" dirty="0" smtClean="0"/>
              <a:t> ir kt., </a:t>
            </a:r>
            <a:r>
              <a:rPr lang="lt-LT" dirty="0"/>
              <a:t>i</a:t>
            </a:r>
            <a:r>
              <a:rPr lang="lt-LT" dirty="0" smtClean="0"/>
              <a:t>storijos ar kultūros raidoje grupės vadu tapdavo tas, kuris sugebėdavo žmones padrąsinti ir suteikti aiškumo grėsmės ir nežinomybės akivaizdoje, paskatinti juos veikti. Lyderis yra emocinis grupės vadovas.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Lyderystės pradas yra emocijos.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Emocinis intelektas – tai gebėjimas valdyti save ir santykius su žmonėmis.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t-LT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lt-LT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0" y="76200"/>
            <a:ext cx="8532813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lt-LT" sz="3200" dirty="0" err="1"/>
              <a:t>Albert</a:t>
            </a:r>
            <a:r>
              <a:rPr lang="lt-LT" sz="3200" dirty="0"/>
              <a:t> </a:t>
            </a:r>
            <a:r>
              <a:rPr lang="lt-LT" sz="3200" dirty="0" err="1" smtClean="0"/>
              <a:t>Einstein</a:t>
            </a:r>
            <a:r>
              <a:rPr lang="lt-LT" sz="3200" dirty="0" smtClean="0"/>
              <a:t>: „Ne protas turi mus valdyti. </a:t>
            </a:r>
            <a:br>
              <a:rPr lang="lt-LT" sz="3200" dirty="0" smtClean="0"/>
            </a:br>
            <a:r>
              <a:rPr lang="lt-LT" sz="3200" dirty="0" smtClean="0"/>
              <a:t>Taip jis daug gali, tačiau yra besmegenis. Jis negali vesti, jis gali tik mums tarnauti“. </a:t>
            </a:r>
            <a:endParaRPr lang="lt-LT" sz="3200" dirty="0"/>
          </a:p>
        </p:txBody>
      </p:sp>
      <p:pic>
        <p:nvPicPr>
          <p:cNvPr id="19458" name="Turinio vietos rezervavimo ženklas 2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1908175"/>
            <a:ext cx="4210050" cy="3186113"/>
          </a:xfrm>
        </p:spPr>
      </p:pic>
      <p:cxnSp>
        <p:nvCxnSpPr>
          <p:cNvPr id="28" name="Tiesioji rodyklės jungtis 27"/>
          <p:cNvCxnSpPr/>
          <p:nvPr/>
        </p:nvCxnSpPr>
        <p:spPr>
          <a:xfrm flipV="1">
            <a:off x="2627313" y="3500438"/>
            <a:ext cx="2232025" cy="1152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Tiesioji rodyklės jungtis 29"/>
          <p:cNvCxnSpPr/>
          <p:nvPr/>
        </p:nvCxnSpPr>
        <p:spPr>
          <a:xfrm>
            <a:off x="1258888" y="2205038"/>
            <a:ext cx="2736850" cy="1439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1" name="TextBox 32"/>
          <p:cNvSpPr txBox="1">
            <a:spLocks noChangeArrowheads="1"/>
          </p:cNvSpPr>
          <p:nvPr/>
        </p:nvSpPr>
        <p:spPr bwMode="auto">
          <a:xfrm>
            <a:off x="228600" y="1855788"/>
            <a:ext cx="10302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t-LT">
                <a:latin typeface="Calibri" pitchFamily="34" charset="0"/>
              </a:rPr>
              <a:t>Kaktinė skiltis</a:t>
            </a:r>
          </a:p>
        </p:txBody>
      </p:sp>
      <p:sp>
        <p:nvSpPr>
          <p:cNvPr id="19462" name="TextBox 33"/>
          <p:cNvSpPr txBox="1">
            <a:spLocks noChangeArrowheads="1"/>
          </p:cNvSpPr>
          <p:nvPr/>
        </p:nvSpPr>
        <p:spPr bwMode="auto">
          <a:xfrm>
            <a:off x="1476375" y="4572000"/>
            <a:ext cx="1150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t-LT">
                <a:latin typeface="Calibri" pitchFamily="34" charset="0"/>
              </a:rPr>
              <a:t>Migdolinis kūnas</a:t>
            </a:r>
          </a:p>
        </p:txBody>
      </p:sp>
      <p:sp>
        <p:nvSpPr>
          <p:cNvPr id="19463" name="TextBox 34"/>
          <p:cNvSpPr txBox="1">
            <a:spLocks noChangeArrowheads="1"/>
          </p:cNvSpPr>
          <p:nvPr/>
        </p:nvSpPr>
        <p:spPr bwMode="auto">
          <a:xfrm>
            <a:off x="201613" y="5421313"/>
            <a:ext cx="8591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t-LT" sz="2400">
                <a:latin typeface="Calibri" pitchFamily="34" charset="0"/>
              </a:rPr>
              <a:t>Pagrindinė emocijų reguliavimo grandinė driekiasi nuo kaktinės skilties į migdolinį kūną, limbinės sistemos dalį, esančią abiejose vidurinių smegenų pusėse.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vadinimas 4"/>
          <p:cNvSpPr>
            <a:spLocks noGrp="1"/>
          </p:cNvSpPr>
          <p:nvPr>
            <p:ph type="title"/>
          </p:nvPr>
        </p:nvSpPr>
        <p:spPr>
          <a:xfrm>
            <a:off x="50800" y="76200"/>
            <a:ext cx="9002713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>Lyderystės </a:t>
            </a:r>
            <a:r>
              <a:rPr lang="lt-LT" dirty="0"/>
              <a:t>menas apima ir protą, ir emocijas.</a:t>
            </a:r>
            <a:br>
              <a:rPr lang="lt-LT" dirty="0"/>
            </a:br>
            <a:r>
              <a:rPr lang="lt-LT" dirty="0"/>
              <a:t/>
            </a:r>
            <a:br>
              <a:rPr lang="lt-LT" dirty="0"/>
            </a:br>
            <a:endParaRPr lang="lt-LT" dirty="0"/>
          </a:p>
        </p:txBody>
      </p:sp>
      <p:sp>
        <p:nvSpPr>
          <p:cNvPr id="20482" name="Turinio vietos rezervavimo ženklas 5"/>
          <p:cNvSpPr>
            <a:spLocks noGrp="1"/>
          </p:cNvSpPr>
          <p:nvPr>
            <p:ph idx="1"/>
          </p:nvPr>
        </p:nvSpPr>
        <p:spPr>
          <a:xfrm>
            <a:off x="50800" y="1293813"/>
            <a:ext cx="9002713" cy="5564187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lt-LT" sz="2400" smtClean="0"/>
              <a:t>Emocijos yra galingesnės už protą. Kritinėje situacijoje </a:t>
            </a:r>
          </a:p>
          <a:p>
            <a:pPr marL="0" indent="0" algn="just">
              <a:buFont typeface="Arial" charset="0"/>
              <a:buNone/>
            </a:pPr>
            <a:r>
              <a:rPr lang="lt-LT" sz="2400" smtClean="0"/>
              <a:t>limbinė smegenų dalis, t. y. emociniai smegenų centrai,</a:t>
            </a:r>
          </a:p>
          <a:p>
            <a:pPr marL="0" indent="0" algn="just">
              <a:buFont typeface="Arial" charset="0"/>
              <a:buNone/>
            </a:pPr>
            <a:r>
              <a:rPr lang="lt-LT" sz="2400" smtClean="0"/>
              <a:t>užvaldo likusią smegenų dalį. Emocijos  - tai mūsų </a:t>
            </a:r>
          </a:p>
          <a:p>
            <a:pPr marL="0" indent="0" algn="just">
              <a:buFont typeface="Arial" charset="0"/>
              <a:buNone/>
            </a:pPr>
            <a:r>
              <a:rPr lang="lt-LT" sz="2400" smtClean="0"/>
              <a:t>išlikimo garantas, nes jos įspėja smegenis apie pavojų </a:t>
            </a:r>
          </a:p>
          <a:p>
            <a:pPr marL="0" indent="0" algn="just">
              <a:buFont typeface="Arial" charset="0"/>
              <a:buNone/>
            </a:pPr>
            <a:r>
              <a:rPr lang="lt-LT" sz="2400" smtClean="0"/>
              <a:t>ir pasiūlo veiksmų planą – kovoti, bėgti, sustingti.</a:t>
            </a:r>
          </a:p>
          <a:p>
            <a:pPr marL="0" indent="0" algn="just">
              <a:buFont typeface="Arial" charset="0"/>
              <a:buNone/>
            </a:pPr>
            <a:r>
              <a:rPr lang="lt-LT" sz="2400" smtClean="0"/>
              <a:t>Emocijos lėmė Žmogaus išlikimą vykstant evoliucijai. Emocinių centrų neuronų ir kaktinės srities (loginio mąstymo centro) sąveika leidžia mums suderinti mintis ir jausmus. Emocinio intelekto gebėjimai priklauso nuo sklandžios kaktinės-limbinės sistemos veiklos. Moksliniai tyrimai su žmonėmis, turinčiais pažeistą kaktinę limbinę sistemą, patvirtino, kad jų pažintiniai gebėjimai yra normalūs, tačiau emocinio intelekto gebėjimai – mažesni. Tai įrodo, kad pažintiniai (protiniai) ir emocinio intelekto gebėjimai vyrauja skirtinguose smegenų centruose ir yra ar gali būti skirtingi.</a:t>
            </a:r>
          </a:p>
        </p:txBody>
      </p:sp>
      <p:pic>
        <p:nvPicPr>
          <p:cNvPr id="20483" name="Paveikslėlis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8163" y="1412875"/>
            <a:ext cx="2255837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lt-LT" dirty="0" smtClean="0"/>
              <a:t>Emocinio intelekto sritys </a:t>
            </a:r>
            <a:endParaRPr lang="lt-LT" dirty="0"/>
          </a:p>
        </p:txBody>
      </p:sp>
      <p:sp>
        <p:nvSpPr>
          <p:cNvPr id="21506" name="Turinio vietos rezervavimo ženklas 2"/>
          <p:cNvSpPr>
            <a:spLocks noGrp="1"/>
          </p:cNvSpPr>
          <p:nvPr>
            <p:ph idx="1"/>
          </p:nvPr>
        </p:nvSpPr>
        <p:spPr>
          <a:xfrm>
            <a:off x="163513" y="1844675"/>
            <a:ext cx="8956675" cy="48768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lt-LT" b="1" smtClean="0"/>
              <a:t>ASMENINĖ KOMPETENCIJA (gebėjimai valdyti save):</a:t>
            </a:r>
          </a:p>
          <a:p>
            <a:pPr marL="0" indent="0">
              <a:buFont typeface="Arial" charset="0"/>
              <a:buNone/>
            </a:pPr>
            <a:r>
              <a:rPr lang="lt-LT" b="1" smtClean="0"/>
              <a:t>1. Savimonė </a:t>
            </a:r>
          </a:p>
          <a:p>
            <a:pPr marL="0" indent="0" algn="just">
              <a:buFont typeface="Arial" charset="0"/>
              <a:buNone/>
            </a:pPr>
            <a:r>
              <a:rPr lang="lt-LT" smtClean="0"/>
              <a:t>▫ emocinė savimonė: gebėjimas suvokti savo emocijas ir jų įtaką; gebėjimas intuityviai priimti sprendimus;</a:t>
            </a:r>
          </a:p>
          <a:p>
            <a:pPr marL="0" indent="0" algn="just">
              <a:buFont typeface="Arial" charset="0"/>
              <a:buNone/>
            </a:pPr>
            <a:r>
              <a:rPr lang="lt-LT" smtClean="0"/>
              <a:t>▫ tikslus savęs vertinimas: savo stipriųjų ir silpnųjų savybių įvardijimas;</a:t>
            </a:r>
          </a:p>
          <a:p>
            <a:pPr marL="0" indent="0" algn="just">
              <a:buFont typeface="Arial" charset="0"/>
              <a:buNone/>
            </a:pPr>
            <a:r>
              <a:rPr lang="lt-LT" smtClean="0"/>
              <a:t>▫ pasitikėjimas savimi: atitinkantis tikrovę savo vertės ir gebėjimų (galimybių) suvokimas.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Švytinčios technologijos šablonas su vaizdo įrašu</Template>
  <TotalTime>632</TotalTime>
  <Words>758</Words>
  <Application>Microsoft Office PowerPoint</Application>
  <PresentationFormat>On-screen Show (4:3)</PresentationFormat>
  <Paragraphs>102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Calibri</vt:lpstr>
      <vt:lpstr>Arial</vt:lpstr>
      <vt:lpstr>„Office“ tema</vt:lpstr>
      <vt:lpstr>„Office“ tema</vt:lpstr>
      <vt:lpstr>„Office“ tema</vt:lpstr>
      <vt:lpstr>„Lyderystė ir emocinis intelektas“</vt:lpstr>
      <vt:lpstr> „Lyderystė – tai...“ </vt:lpstr>
      <vt:lpstr>Svarbiausios lyderystės sampratos sudedamosios dalys:</vt:lpstr>
      <vt:lpstr>Lyderystės apibrėžimų  palyginimas</vt:lpstr>
      <vt:lpstr>Lyderystės apibūdinimas</vt:lpstr>
      <vt:lpstr>Lyderystės  esmė</vt:lpstr>
      <vt:lpstr>Albert Einstein: „Ne protas turi mus valdyti.  Taip jis daug gali, tačiau yra besmegenis. Jis negali vesti, jis gali tik mums tarnauti“. </vt:lpstr>
      <vt:lpstr>  Lyderystės menas apima ir protą, ir emocijas.  </vt:lpstr>
      <vt:lpstr>Emocinio intelekto sritys </vt:lpstr>
      <vt:lpstr>Slide 10</vt:lpstr>
      <vt:lpstr>Slide 11</vt:lpstr>
      <vt:lpstr>Slide 12</vt:lpstr>
      <vt:lpstr>Kodėl lyderystė turi būti svarbi?</vt:lpstr>
      <vt:lpstr>Gyvenimo pilnatvė</vt:lpstr>
      <vt:lpstr>Kokią nuostatų zoną renkamės?</vt:lpstr>
      <vt:lpstr>Pokytis yra būtinybė!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Pedagogo vaidmuo šiuolaikiniame ugdyme</dc:title>
  <dc:creator>Klevelis</dc:creator>
  <cp:keywords/>
  <dc:description>2010 animated abstract template from Presentationpro.com</dc:description>
  <cp:lastModifiedBy>Vartotojas</cp:lastModifiedBy>
  <cp:revision>51</cp:revision>
  <dcterms:created xsi:type="dcterms:W3CDTF">2014-04-14T11:51:27Z</dcterms:created>
  <dcterms:modified xsi:type="dcterms:W3CDTF">2014-05-07T19:40:00Z</dcterms:modified>
  <cp:category>2010 abstract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TC018813529991</vt:lpwstr>
  </property>
</Properties>
</file>