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6" r:id="rId3"/>
    <p:sldId id="271" r:id="rId4"/>
    <p:sldId id="272" r:id="rId5"/>
    <p:sldId id="270" r:id="rId6"/>
    <p:sldId id="261" r:id="rId7"/>
    <p:sldId id="260" r:id="rId8"/>
    <p:sldId id="259" r:id="rId9"/>
    <p:sldId id="265" r:id="rId10"/>
    <p:sldId id="258" r:id="rId11"/>
    <p:sldId id="266" r:id="rId12"/>
    <p:sldId id="267" r:id="rId13"/>
    <p:sldId id="268" r:id="rId14"/>
    <p:sldId id="269" r:id="rId15"/>
    <p:sldId id="264"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5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F652FED-DCBB-4038-8786-A9FF21267AFC}"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2B8E623-14FC-412E-8735-63C61F79B2A1}"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4F5AA7B-C21D-43BF-B49F-45E4FDBBD496}"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D88594C-87EE-47B3-8E19-B3B085BD14D1}"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474467E-6779-4971-8419-ACC27A7A63E5}"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A324486-AD94-43E1-A994-70E9790AF63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6D56A57-1133-46D8-8D67-F8F53E935B23}"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AD7679D-DEA2-4312-B648-40C51D4880DE}"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176AE0D-270D-47CB-96BC-BA2D34D26E7D}" type="datetimeFigureOut">
              <a:rPr lang="ru-RU"/>
              <a:pPr>
                <a:defRPr/>
              </a:pPr>
              <a:t>19.05.2015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C912800-254F-46A5-8A3A-68789BF49CD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6612C1C-904E-419F-8229-2E420074D3EB}"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EDDABD8-7595-4628-A36D-F76CE9C6E4A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29CD888-6C15-4C1B-874C-948B8D12EDF1}" type="datetimeFigureOut">
              <a:rPr lang="ru-RU"/>
              <a:pPr>
                <a:defRPr/>
              </a:pPr>
              <a:t>19.05.2015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DD988C4E-85FE-4F47-91E7-55D2E0ED335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C5E897AD-D331-416E-9A11-1482EA0F1CC3}" type="datetimeFigureOut">
              <a:rPr lang="ru-RU"/>
              <a:pPr>
                <a:defRPr/>
              </a:pPr>
              <a:t>19.05.2015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8CE4678D-B75E-40B7-95CC-E569EFD40A73}"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F526195-3C6E-43CA-9E41-D790489B35EB}" type="datetimeFigureOut">
              <a:rPr lang="ru-RU"/>
              <a:pPr>
                <a:defRPr/>
              </a:pPr>
              <a:t>19.05.2015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95E5A8B0-9F2D-44F4-BAFC-05FC01FB7D4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1FB36F7-FC2A-48F2-9B5F-16A4711E1E3E}"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759B1C0-6F08-4ADF-A088-CC9190CA19EE}"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EA8D6D2-F01A-4A5B-BE6F-D99ECC4A00E0}" type="datetimeFigureOut">
              <a:rPr lang="ru-RU"/>
              <a:pPr>
                <a:defRPr/>
              </a:pPr>
              <a:t>19.05.2015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0115434-7C02-48A8-BA33-10389AB3D3C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6B773E01-E76D-4655-A6A5-BAE04EC1C12A}" type="datetimeFigureOut">
              <a:rPr lang="ru-RU"/>
              <a:pPr>
                <a:defRPr/>
              </a:pPr>
              <a:t>19.05.2015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FE0C5B2-E433-4448-9D76-57F9B9DDB15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jpeg"/><Relationship Id="rId7" Type="http://schemas.openxmlformats.org/officeDocument/2006/relationships/image" Target="../media/image7.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jpeg"/><Relationship Id="rId10" Type="http://schemas.openxmlformats.org/officeDocument/2006/relationships/image" Target="../media/image10.emf"/><Relationship Id="rId4" Type="http://schemas.openxmlformats.org/officeDocument/2006/relationships/image" Target="../media/image4.jpeg"/><Relationship Id="rId9"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642938" y="1571625"/>
            <a:ext cx="7772400" cy="1470025"/>
          </a:xfrm>
        </p:spPr>
        <p:txBody>
          <a:bodyPr rtlCol="0">
            <a:normAutofit fontScale="90000"/>
          </a:bodyPr>
          <a:lstStyle/>
          <a:p>
            <a:pPr fontAlgn="auto">
              <a:spcAft>
                <a:spcPts val="0"/>
              </a:spcAft>
              <a:defRPr/>
            </a:pPr>
            <a:r>
              <a:rPr lang="ru-RU" sz="2700" b="1" u="sng" dirty="0" smtClean="0">
                <a:solidFill>
                  <a:schemeClr val="tx2">
                    <a:lumMod val="60000"/>
                    <a:lumOff val="40000"/>
                  </a:schemeClr>
                </a:solidFill>
              </a:rPr>
              <a:t/>
            </a:r>
            <a:br>
              <a:rPr lang="ru-RU" sz="2700" b="1" u="sng" dirty="0" smtClean="0">
                <a:solidFill>
                  <a:schemeClr val="tx2">
                    <a:lumMod val="60000"/>
                    <a:lumOff val="40000"/>
                  </a:schemeClr>
                </a:solidFill>
              </a:rPr>
            </a:br>
            <a:r>
              <a:rPr lang="ru-RU" sz="2700" b="1" u="sng" dirty="0" smtClean="0">
                <a:solidFill>
                  <a:schemeClr val="tx2">
                    <a:lumMod val="60000"/>
                    <a:lumOff val="40000"/>
                  </a:schemeClr>
                </a:solidFill>
              </a:rPr>
              <a:t/>
            </a:r>
            <a:br>
              <a:rPr lang="ru-RU" sz="2700" b="1" u="sng" dirty="0" smtClean="0">
                <a:solidFill>
                  <a:schemeClr val="tx2">
                    <a:lumMod val="60000"/>
                    <a:lumOff val="40000"/>
                  </a:schemeClr>
                </a:solidFill>
              </a:rPr>
            </a:br>
            <a:r>
              <a:rPr lang="lt-LT" sz="2400" u="sng" dirty="0" smtClean="0">
                <a:solidFill>
                  <a:schemeClr val="tx2">
                    <a:lumMod val="50000"/>
                  </a:schemeClr>
                </a:solidFill>
                <a:latin typeface="Arial" pitchFamily="34" charset="0"/>
                <a:cs typeface="Arial" pitchFamily="34" charset="0"/>
              </a:rPr>
              <a:t>Stendinis pranešimas</a:t>
            </a:r>
            <a:r>
              <a:rPr lang="en-US" sz="2400" dirty="0" smtClean="0"/>
              <a:t/>
            </a:r>
            <a:br>
              <a:rPr lang="en-US" sz="2400" dirty="0" smtClean="0"/>
            </a:br>
            <a:r>
              <a:rPr lang="ru-RU" dirty="0" smtClean="0"/>
              <a:t/>
            </a:r>
            <a:br>
              <a:rPr lang="ru-RU" dirty="0" smtClean="0"/>
            </a:br>
            <a:r>
              <a:rPr lang="lt-LT" sz="4000" b="1" dirty="0" smtClean="0">
                <a:solidFill>
                  <a:srgbClr val="C00000"/>
                </a:solidFill>
                <a:latin typeface="Arial Black" pitchFamily="34" charset="0"/>
              </a:rPr>
              <a:t>PAŽINTINIŲ PROCESŲ LAVINIMAS PER ŽAIDIMUS</a:t>
            </a:r>
            <a:endParaRPr lang="ru-RU" sz="4000" b="1" dirty="0">
              <a:solidFill>
                <a:srgbClr val="C00000"/>
              </a:solidFill>
              <a:latin typeface="Arial Black" pitchFamily="34" charset="0"/>
            </a:endParaRPr>
          </a:p>
        </p:txBody>
      </p:sp>
      <p:sp>
        <p:nvSpPr>
          <p:cNvPr id="13315" name="Подзаголовок 2"/>
          <p:cNvSpPr>
            <a:spLocks noGrp="1"/>
          </p:cNvSpPr>
          <p:nvPr>
            <p:ph type="subTitle" idx="1"/>
          </p:nvPr>
        </p:nvSpPr>
        <p:spPr>
          <a:xfrm>
            <a:off x="3071813" y="3886200"/>
            <a:ext cx="5429250" cy="1752600"/>
          </a:xfrm>
        </p:spPr>
        <p:txBody>
          <a:bodyPr/>
          <a:lstStyle/>
          <a:p>
            <a:r>
              <a:rPr lang="lt-LT" sz="2400" b="1" smtClean="0">
                <a:solidFill>
                  <a:schemeClr val="tx1"/>
                </a:solidFill>
              </a:rPr>
              <a:t>Parengė: Panevėžio l/d Spec. pedagogė Inga Krištanavičiūtė</a:t>
            </a:r>
            <a:endParaRPr lang="ru-RU" sz="2400" b="1" smtClean="0">
              <a:solidFill>
                <a:schemeClr val="tx1"/>
              </a:solidFill>
            </a:endParaRPr>
          </a:p>
        </p:txBody>
      </p:sp>
      <p:sp>
        <p:nvSpPr>
          <p:cNvPr id="13316" name="TextBox 5"/>
          <p:cNvSpPr txBox="1">
            <a:spLocks noChangeArrowheads="1"/>
          </p:cNvSpPr>
          <p:nvPr/>
        </p:nvSpPr>
        <p:spPr bwMode="auto">
          <a:xfrm>
            <a:off x="785813" y="571500"/>
            <a:ext cx="7429500" cy="954088"/>
          </a:xfrm>
          <a:prstGeom prst="rect">
            <a:avLst/>
          </a:prstGeom>
          <a:noFill/>
          <a:ln w="9525">
            <a:noFill/>
            <a:miter lim="800000"/>
            <a:headEnd/>
            <a:tailEnd/>
          </a:ln>
        </p:spPr>
        <p:txBody>
          <a:bodyPr>
            <a:spAutoFit/>
          </a:bodyPr>
          <a:lstStyle/>
          <a:p>
            <a:pPr algn="ctr"/>
            <a:r>
              <a:rPr lang="lt-LT" sz="2800">
                <a:solidFill>
                  <a:schemeClr val="tx2"/>
                </a:solidFill>
                <a:latin typeface="Arial Black" pitchFamily="34" charset="0"/>
              </a:rPr>
              <a:t>Panevėžio miesto lopšelis-darželis “Sigutė”</a:t>
            </a:r>
            <a:endParaRPr lang="ru-RU" sz="2800">
              <a:solidFill>
                <a:schemeClr val="tx2"/>
              </a:solidFill>
              <a:latin typeface="Arial Black" pitchFamily="34" charset="0"/>
            </a:endParaRPr>
          </a:p>
        </p:txBody>
      </p:sp>
      <p:pic>
        <p:nvPicPr>
          <p:cNvPr id="13317" name="Picture 6" descr="C:\Users\марина\Desktop\эмблема.jpg"/>
          <p:cNvPicPr>
            <a:picLocks noChangeAspect="1" noChangeArrowheads="1"/>
          </p:cNvPicPr>
          <p:nvPr/>
        </p:nvPicPr>
        <p:blipFill>
          <a:blip r:embed="rId3"/>
          <a:srcRect/>
          <a:stretch>
            <a:fillRect/>
          </a:stretch>
        </p:blipFill>
        <p:spPr bwMode="auto">
          <a:xfrm>
            <a:off x="895350" y="3929063"/>
            <a:ext cx="2033588" cy="2571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2530" name="Заголовок 1"/>
          <p:cNvSpPr>
            <a:spLocks noGrp="1"/>
          </p:cNvSpPr>
          <p:nvPr>
            <p:ph type="ctrTitle"/>
          </p:nvPr>
        </p:nvSpPr>
        <p:spPr>
          <a:xfrm>
            <a:off x="571500" y="214313"/>
            <a:ext cx="7500938" cy="6643687"/>
          </a:xfrm>
        </p:spPr>
        <p:txBody>
          <a:bodyPr/>
          <a:lstStyle/>
          <a:p>
            <a:r>
              <a:rPr lang="lt-LT" sz="2800" b="1" i="1" smtClean="0">
                <a:solidFill>
                  <a:srgbClr val="FF0000"/>
                </a:solidFill>
                <a:latin typeface="Arial" charset="0"/>
                <a:cs typeface="Arial" charset="0"/>
              </a:rPr>
              <a:t>Žaidimai dėmesiui lavina:</a:t>
            </a:r>
            <a:r>
              <a:rPr lang="lt-LT" sz="2800" i="1" smtClean="0">
                <a:solidFill>
                  <a:srgbClr val="FF0000"/>
                </a:solidFill>
                <a:latin typeface="Arial" charset="0"/>
                <a:cs typeface="Arial" charset="0"/>
              </a:rPr>
              <a:t/>
            </a:r>
            <a:br>
              <a:rPr lang="lt-LT" sz="2800" i="1" smtClean="0">
                <a:solidFill>
                  <a:srgbClr val="FF0000"/>
                </a:solidFill>
                <a:latin typeface="Arial" charset="0"/>
                <a:cs typeface="Arial" charset="0"/>
              </a:rPr>
            </a:br>
            <a:r>
              <a:rPr lang="lt-LT" sz="2000" b="1" i="1" smtClean="0">
                <a:latin typeface="Arial" charset="0"/>
                <a:cs typeface="Arial" charset="0"/>
              </a:rPr>
              <a:t/>
            </a:r>
            <a:br>
              <a:rPr lang="lt-LT" sz="2000" b="1" i="1" smtClean="0">
                <a:latin typeface="Arial" charset="0"/>
                <a:cs typeface="Arial" charset="0"/>
              </a:rPr>
            </a:br>
            <a:r>
              <a:rPr lang="en-US" sz="2000" b="1" i="1" smtClean="0">
                <a:latin typeface="Arial" charset="0"/>
                <a:cs typeface="Arial" charset="0"/>
              </a:rPr>
              <a:t>Dėmesio apimt</a:t>
            </a:r>
            <a:r>
              <a:rPr lang="lt-LT" sz="2000" b="1" i="1" smtClean="0">
                <a:latin typeface="Arial" charset="0"/>
                <a:cs typeface="Arial" charset="0"/>
              </a:rPr>
              <a:t>į</a:t>
            </a:r>
            <a:r>
              <a:rPr lang="en-US" sz="2000" smtClean="0">
                <a:latin typeface="Arial" charset="0"/>
                <a:cs typeface="Arial" charset="0"/>
              </a:rPr>
              <a:t>– tai vienu metu suvokiamų, </a:t>
            </a:r>
            <a:br>
              <a:rPr lang="en-US" sz="2000" smtClean="0">
                <a:latin typeface="Arial" charset="0"/>
                <a:cs typeface="Arial" charset="0"/>
              </a:rPr>
            </a:br>
            <a:r>
              <a:rPr lang="en-US" sz="2000" smtClean="0">
                <a:latin typeface="Arial" charset="0"/>
                <a:cs typeface="Arial" charset="0"/>
              </a:rPr>
              <a:t>esančių dėmesio lauke elementų kiekis. </a:t>
            </a:r>
            <a:r>
              <a:rPr lang="lt-LT" sz="2000" smtClean="0">
                <a:latin typeface="Arial" charset="0"/>
                <a:cs typeface="Arial" charset="0"/>
              </a:rPr>
              <a:t/>
            </a:r>
            <a:br>
              <a:rPr lang="lt-LT" sz="2000" smtClean="0">
                <a:latin typeface="Arial" charset="0"/>
                <a:cs typeface="Arial" charset="0"/>
              </a:rPr>
            </a:br>
            <a:r>
              <a:rPr lang="en-US" sz="2000" i="1" smtClean="0">
                <a:latin typeface="Arial" charset="0"/>
                <a:cs typeface="Arial" charset="0"/>
              </a:rPr>
              <a:t/>
            </a:r>
            <a:br>
              <a:rPr lang="en-US" sz="2000" i="1" smtClean="0">
                <a:latin typeface="Arial" charset="0"/>
                <a:cs typeface="Arial" charset="0"/>
              </a:rPr>
            </a:br>
            <a:r>
              <a:rPr lang="en-US" sz="2000" b="1" i="1" smtClean="0">
                <a:latin typeface="Arial" charset="0"/>
                <a:cs typeface="Arial" charset="0"/>
              </a:rPr>
              <a:t>Dėmesio paskirstym</a:t>
            </a:r>
            <a:r>
              <a:rPr lang="lt-LT" sz="2000" b="1" i="1" smtClean="0">
                <a:latin typeface="Arial" charset="0"/>
                <a:cs typeface="Arial" charset="0"/>
              </a:rPr>
              <a:t>ą</a:t>
            </a:r>
            <a:r>
              <a:rPr lang="en-US" sz="2000" smtClean="0">
                <a:latin typeface="Arial" charset="0"/>
                <a:cs typeface="Arial" charset="0"/>
              </a:rPr>
              <a:t> – sugebėjimas vienu </a:t>
            </a:r>
            <a:br>
              <a:rPr lang="en-US" sz="2000" smtClean="0">
                <a:latin typeface="Arial" charset="0"/>
                <a:cs typeface="Arial" charset="0"/>
              </a:rPr>
            </a:br>
            <a:r>
              <a:rPr lang="en-US" sz="2000" smtClean="0">
                <a:latin typeface="Arial" charset="0"/>
                <a:cs typeface="Arial" charset="0"/>
              </a:rPr>
              <a:t>metu atlikti dvi ar daugiau skirtingų užduočių arba sugebėjimas išlaikyti dėmesio centre kelias užduotis </a:t>
            </a:r>
            <a:br>
              <a:rPr lang="en-US" sz="2000" smtClean="0">
                <a:latin typeface="Arial" charset="0"/>
                <a:cs typeface="Arial" charset="0"/>
              </a:rPr>
            </a:br>
            <a:r>
              <a:rPr lang="en-US" sz="2000" smtClean="0">
                <a:latin typeface="Arial" charset="0"/>
                <a:cs typeface="Arial" charset="0"/>
              </a:rPr>
              <a:t>ar veiksmus. </a:t>
            </a:r>
            <a:r>
              <a:rPr lang="lt-LT" sz="2000" smtClean="0">
                <a:latin typeface="Arial" charset="0"/>
                <a:cs typeface="Arial" charset="0"/>
              </a:rPr>
              <a:t/>
            </a:r>
            <a:br>
              <a:rPr lang="lt-LT"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b="1" i="1" smtClean="0">
                <a:latin typeface="Arial" charset="0"/>
                <a:cs typeface="Arial" charset="0"/>
              </a:rPr>
              <a:t>Dėmesio perkėlim</a:t>
            </a:r>
            <a:r>
              <a:rPr lang="lt-LT" sz="2000" b="1" i="1" smtClean="0">
                <a:latin typeface="Arial" charset="0"/>
                <a:cs typeface="Arial" charset="0"/>
              </a:rPr>
              <a:t>ą</a:t>
            </a:r>
            <a:r>
              <a:rPr lang="en-US" sz="2000" smtClean="0">
                <a:latin typeface="Arial" charset="0"/>
                <a:cs typeface="Arial" charset="0"/>
              </a:rPr>
              <a:t>– tai sugebėjimas greitai </a:t>
            </a:r>
            <a:br>
              <a:rPr lang="en-US" sz="2000" smtClean="0">
                <a:latin typeface="Arial" charset="0"/>
                <a:cs typeface="Arial" charset="0"/>
              </a:rPr>
            </a:br>
            <a:r>
              <a:rPr lang="en-US" sz="2000" smtClean="0">
                <a:latin typeface="Arial" charset="0"/>
                <a:cs typeface="Arial" charset="0"/>
              </a:rPr>
              <a:t>perkelti dėmesį nuo vienos veikos prie kitos, ar nuo </a:t>
            </a:r>
            <a:br>
              <a:rPr lang="en-US" sz="2000" smtClean="0">
                <a:latin typeface="Arial" charset="0"/>
                <a:cs typeface="Arial" charset="0"/>
              </a:rPr>
            </a:br>
            <a:r>
              <a:rPr lang="en-US" sz="2000" smtClean="0">
                <a:latin typeface="Arial" charset="0"/>
                <a:cs typeface="Arial" charset="0"/>
              </a:rPr>
              <a:t>vieno objekto prie kito. </a:t>
            </a:r>
            <a:r>
              <a:rPr lang="lt-LT" sz="2000" smtClean="0">
                <a:latin typeface="Arial" charset="0"/>
                <a:cs typeface="Arial" charset="0"/>
              </a:rPr>
              <a:t/>
            </a:r>
            <a:br>
              <a:rPr lang="lt-LT"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b="1" i="1" smtClean="0">
                <a:latin typeface="Arial" charset="0"/>
                <a:cs typeface="Arial" charset="0"/>
              </a:rPr>
              <a:t>Dėmesio koncentracij</a:t>
            </a:r>
            <a:r>
              <a:rPr lang="lt-LT" sz="2000" b="1" i="1" smtClean="0">
                <a:latin typeface="Arial" charset="0"/>
                <a:cs typeface="Arial" charset="0"/>
              </a:rPr>
              <a:t>ą</a:t>
            </a:r>
            <a:r>
              <a:rPr lang="en-US" sz="2000" smtClean="0">
                <a:latin typeface="Arial" charset="0"/>
                <a:cs typeface="Arial" charset="0"/>
              </a:rPr>
              <a:t>– tai dėmesio sutelktumas į objektą ar veiklą ir atsparumas trukdžiams. </a:t>
            </a:r>
            <a:r>
              <a:rPr lang="lt-LT" sz="2000" smtClean="0">
                <a:latin typeface="Arial" charset="0"/>
                <a:cs typeface="Arial" charset="0"/>
              </a:rPr>
              <a:t/>
            </a:r>
            <a:br>
              <a:rPr lang="lt-LT" sz="2000" smtClean="0">
                <a:latin typeface="Arial" charset="0"/>
                <a:cs typeface="Arial" charset="0"/>
              </a:rPr>
            </a:br>
            <a:r>
              <a:rPr lang="en-US" sz="2000" smtClean="0">
                <a:latin typeface="Arial" charset="0"/>
                <a:cs typeface="Arial" charset="0"/>
              </a:rPr>
              <a:t/>
            </a:r>
            <a:br>
              <a:rPr lang="en-US" sz="2000" smtClean="0">
                <a:latin typeface="Arial" charset="0"/>
                <a:cs typeface="Arial" charset="0"/>
              </a:rPr>
            </a:br>
            <a:r>
              <a:rPr lang="en-US" sz="2000" b="1" i="1" smtClean="0">
                <a:latin typeface="Arial" charset="0"/>
                <a:cs typeface="Arial" charset="0"/>
              </a:rPr>
              <a:t>Dėmesio patvarum</a:t>
            </a:r>
            <a:r>
              <a:rPr lang="lt-LT" sz="2000" b="1" i="1" smtClean="0">
                <a:latin typeface="Arial" charset="0"/>
                <a:cs typeface="Arial" charset="0"/>
              </a:rPr>
              <a:t>ą</a:t>
            </a:r>
            <a:r>
              <a:rPr lang="en-US" sz="2000" smtClean="0">
                <a:latin typeface="Arial" charset="0"/>
                <a:cs typeface="Arial" charset="0"/>
              </a:rPr>
              <a:t> – tai laikas, per kurį </a:t>
            </a:r>
            <a:br>
              <a:rPr lang="en-US" sz="2000" smtClean="0">
                <a:latin typeface="Arial" charset="0"/>
                <a:cs typeface="Arial" charset="0"/>
              </a:rPr>
            </a:br>
            <a:r>
              <a:rPr lang="en-US" sz="2000" smtClean="0">
                <a:latin typeface="Arial" charset="0"/>
                <a:cs typeface="Arial" charset="0"/>
              </a:rPr>
              <a:t>individas sugeba išlaikyti dėmesį. </a:t>
            </a:r>
            <a:br>
              <a:rPr lang="en-US" sz="2000" smtClean="0">
                <a:latin typeface="Arial" charset="0"/>
                <a:cs typeface="Arial" charset="0"/>
              </a:rPr>
            </a:br>
            <a:endParaRPr lang="ru-RU" sz="2000" b="1" u="sng" smtClean="0">
              <a:solidFill>
                <a:schemeClr val="accent1"/>
              </a:solidFill>
              <a:latin typeface="Arial" charset="0"/>
              <a:cs typeface="Arial" charset="0"/>
            </a:endParaRPr>
          </a:p>
        </p:txBody>
      </p:sp>
      <p:sp>
        <p:nvSpPr>
          <p:cNvPr id="22531" name="TextBox 13"/>
          <p:cNvSpPr txBox="1">
            <a:spLocks noChangeArrowheads="1"/>
          </p:cNvSpPr>
          <p:nvPr/>
        </p:nvSpPr>
        <p:spPr bwMode="auto">
          <a:xfrm>
            <a:off x="3286125" y="3786188"/>
            <a:ext cx="184150" cy="369887"/>
          </a:xfrm>
          <a:prstGeom prst="rect">
            <a:avLst/>
          </a:prstGeom>
          <a:noFill/>
          <a:ln w="9525">
            <a:noFill/>
            <a:miter lim="800000"/>
            <a:headEnd/>
            <a:tailEnd/>
          </a:ln>
        </p:spPr>
        <p:txBody>
          <a:bodyPr wrap="none">
            <a:spAutoFit/>
          </a:bodyPr>
          <a:lstStyle/>
          <a:p>
            <a:endParaRPr lang="lt-LT">
              <a:latin typeface="Calibri" pitchFamily="34" charset="0"/>
            </a:endParaRPr>
          </a:p>
        </p:txBody>
      </p:sp>
      <p:sp>
        <p:nvSpPr>
          <p:cNvPr id="17" name="TextBox 16"/>
          <p:cNvSpPr txBox="1">
            <a:spLocks noChangeArrowheads="1"/>
          </p:cNvSpPr>
          <p:nvPr/>
        </p:nvSpPr>
        <p:spPr bwMode="auto">
          <a:xfrm>
            <a:off x="4214813" y="4071938"/>
            <a:ext cx="1012825" cy="1323975"/>
          </a:xfrm>
          <a:prstGeom prst="rect">
            <a:avLst/>
          </a:prstGeom>
          <a:noFill/>
          <a:ln w="9525">
            <a:noFill/>
            <a:miter lim="800000"/>
            <a:headEnd/>
            <a:tailEnd/>
          </a:ln>
        </p:spPr>
        <p:txBody>
          <a:bodyPr>
            <a:spAutoFit/>
          </a:bodyPr>
          <a:lstStyle/>
          <a:p>
            <a:pPr algn="ctr"/>
            <a:endParaRPr lang="lt-LT" sz="8000" b="1">
              <a:solidFill>
                <a:srgbClr val="C00000"/>
              </a:solidFill>
              <a:latin typeface="Calibri" pitchFamily="34" charset="0"/>
            </a:endParaRPr>
          </a:p>
        </p:txBody>
      </p:sp>
      <p:sp>
        <p:nvSpPr>
          <p:cNvPr id="18" name="TextBox 17"/>
          <p:cNvSpPr txBox="1">
            <a:spLocks noChangeArrowheads="1"/>
          </p:cNvSpPr>
          <p:nvPr/>
        </p:nvSpPr>
        <p:spPr bwMode="auto">
          <a:xfrm>
            <a:off x="3000375" y="4214813"/>
            <a:ext cx="1154113" cy="1323975"/>
          </a:xfrm>
          <a:prstGeom prst="rect">
            <a:avLst/>
          </a:prstGeom>
          <a:noFill/>
          <a:ln w="9525">
            <a:noFill/>
            <a:miter lim="800000"/>
            <a:headEnd/>
            <a:tailEnd/>
          </a:ln>
        </p:spPr>
        <p:txBody>
          <a:bodyPr>
            <a:spAutoFit/>
          </a:bodyPr>
          <a:lstStyle/>
          <a:p>
            <a:pPr algn="ctr"/>
            <a:endParaRPr lang="lt-LT" sz="8000" b="1">
              <a:solidFill>
                <a:srgbClr val="C00000"/>
              </a:solidFill>
              <a:latin typeface="Calibri" pitchFamily="34" charset="0"/>
            </a:endParaRPr>
          </a:p>
        </p:txBody>
      </p:sp>
      <p:sp>
        <p:nvSpPr>
          <p:cNvPr id="19" name="TextBox 18"/>
          <p:cNvSpPr txBox="1">
            <a:spLocks noChangeArrowheads="1"/>
          </p:cNvSpPr>
          <p:nvPr/>
        </p:nvSpPr>
        <p:spPr bwMode="auto">
          <a:xfrm>
            <a:off x="5286375" y="4286250"/>
            <a:ext cx="1387475" cy="1323975"/>
          </a:xfrm>
          <a:prstGeom prst="rect">
            <a:avLst/>
          </a:prstGeom>
          <a:noFill/>
          <a:ln w="9525">
            <a:noFill/>
            <a:miter lim="800000"/>
            <a:headEnd/>
            <a:tailEnd/>
          </a:ln>
        </p:spPr>
        <p:txBody>
          <a:bodyPr>
            <a:spAutoFit/>
          </a:bodyPr>
          <a:lstStyle/>
          <a:p>
            <a:pPr algn="ctr"/>
            <a:endParaRPr lang="lt-LT" sz="8000" b="1">
              <a:solidFill>
                <a:srgbClr val="C00000"/>
              </a:solidFill>
              <a:latin typeface="Calibri" pitchFamily="34" charset="0"/>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nodePh="1">
                                  <p:stCondLst>
                                    <p:cond delay="0"/>
                                  </p:stCondLst>
                                  <p:endCondLst>
                                    <p:cond evt="begin" delay="0">
                                      <p:tn val="10"/>
                                    </p:cond>
                                  </p:end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nodePh="1">
                                  <p:stCondLst>
                                    <p:cond delay="0"/>
                                  </p:stCondLst>
                                  <p:endCondLst>
                                    <p:cond evt="begin" delay="0">
                                      <p:tn val="15"/>
                                    </p:cond>
                                  </p:end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6" name="Подзаголовок 5"/>
          <p:cNvSpPr>
            <a:spLocks noGrp="1"/>
          </p:cNvSpPr>
          <p:nvPr>
            <p:ph type="subTitle" idx="1"/>
          </p:nvPr>
        </p:nvSpPr>
        <p:spPr>
          <a:xfrm>
            <a:off x="285750" y="357188"/>
            <a:ext cx="8501063" cy="6215062"/>
          </a:xfrm>
        </p:spPr>
        <p:txBody>
          <a:bodyPr rtlCol="0">
            <a:normAutofit fontScale="40000" lnSpcReduction="20000"/>
          </a:bodyPr>
          <a:lstStyle/>
          <a:p>
            <a:pPr algn="l" fontAlgn="auto">
              <a:spcAft>
                <a:spcPts val="0"/>
              </a:spcAft>
              <a:buFont typeface="Arial" pitchFamily="34" charset="0"/>
              <a:buNone/>
              <a:defRPr/>
            </a:pPr>
            <a:r>
              <a:rPr lang="lt-LT" sz="7000" b="1" i="1" dirty="0" smtClean="0">
                <a:solidFill>
                  <a:srgbClr val="FF0000"/>
                </a:solidFill>
                <a:latin typeface="Arial" pitchFamily="34" charset="0"/>
                <a:cs typeface="Arial" pitchFamily="34" charset="0"/>
              </a:rPr>
              <a:t>Galimi</a:t>
            </a:r>
            <a:r>
              <a:rPr lang="en-US" sz="7000" b="1" i="1" dirty="0" smtClean="0">
                <a:solidFill>
                  <a:srgbClr val="FF0000"/>
                </a:solidFill>
                <a:latin typeface="Arial" pitchFamily="34" charset="0"/>
                <a:cs typeface="Arial" pitchFamily="34" charset="0"/>
              </a:rPr>
              <a:t> </a:t>
            </a:r>
            <a:r>
              <a:rPr lang="en-US" sz="7000" b="1" i="1" dirty="0" err="1" smtClean="0">
                <a:solidFill>
                  <a:srgbClr val="FF0000"/>
                </a:solidFill>
                <a:latin typeface="Arial" pitchFamily="34" charset="0"/>
                <a:cs typeface="Arial" pitchFamily="34" charset="0"/>
              </a:rPr>
              <a:t>žaidimai</a:t>
            </a:r>
            <a:r>
              <a:rPr lang="lt-LT" sz="7000" b="1" i="1" dirty="0" smtClean="0">
                <a:solidFill>
                  <a:srgbClr val="FF0000"/>
                </a:solidFill>
                <a:latin typeface="Arial" pitchFamily="34" charset="0"/>
                <a:cs typeface="Arial" pitchFamily="34" charset="0"/>
              </a:rPr>
              <a:t> dėmesiui lavinti</a:t>
            </a:r>
            <a:r>
              <a:rPr lang="en-US" sz="7000" b="1" i="1" dirty="0" smtClean="0">
                <a:solidFill>
                  <a:srgbClr val="FF0000"/>
                </a:solidFill>
                <a:latin typeface="Arial" pitchFamily="34" charset="0"/>
                <a:cs typeface="Arial" pitchFamily="34" charset="0"/>
              </a:rPr>
              <a:t>:</a:t>
            </a:r>
            <a:endParaRPr lang="lt-LT" sz="7000" b="1" i="1" dirty="0" smtClean="0">
              <a:solidFill>
                <a:srgbClr val="FF0000"/>
              </a:solidFill>
              <a:latin typeface="Arial" pitchFamily="34" charset="0"/>
              <a:cs typeface="Arial" pitchFamily="34" charset="0"/>
            </a:endParaRPr>
          </a:p>
          <a:p>
            <a:pPr algn="l" fontAlgn="auto">
              <a:lnSpc>
                <a:spcPct val="170000"/>
              </a:lnSpc>
              <a:spcAft>
                <a:spcPts val="0"/>
              </a:spcAft>
              <a:buFont typeface="Arial" pitchFamily="34" charset="0"/>
              <a:buNone/>
              <a:defRPr/>
            </a:pPr>
            <a:r>
              <a:rPr lang="en-US" sz="3600" b="1" dirty="0" smtClean="0">
                <a:solidFill>
                  <a:schemeClr val="tx1"/>
                </a:solidFill>
                <a:latin typeface="Arial" pitchFamily="34" charset="0"/>
                <a:cs typeface="Arial" pitchFamily="34" charset="0"/>
              </a:rPr>
              <a:t>“</a:t>
            </a:r>
            <a:r>
              <a:rPr lang="en-US" sz="5000" b="1" dirty="0" err="1" smtClean="0">
                <a:solidFill>
                  <a:schemeClr val="tx1"/>
                </a:solidFill>
                <a:latin typeface="Arial" pitchFamily="34" charset="0"/>
                <a:cs typeface="Arial" pitchFamily="34" charset="0"/>
              </a:rPr>
              <a:t>Prisimink</a:t>
            </a:r>
            <a:r>
              <a:rPr lang="en-US" sz="5000" b="1" dirty="0" smtClean="0">
                <a:solidFill>
                  <a:schemeClr val="tx1"/>
                </a:solidFill>
                <a:latin typeface="Arial" pitchFamily="34" charset="0"/>
                <a:cs typeface="Arial" pitchFamily="34" charset="0"/>
              </a:rPr>
              <a:t> </a:t>
            </a:r>
            <a:r>
              <a:rPr lang="en-US" sz="5000" b="1" dirty="0" err="1" smtClean="0">
                <a:solidFill>
                  <a:schemeClr val="tx1"/>
                </a:solidFill>
                <a:latin typeface="Arial" pitchFamily="34" charset="0"/>
                <a:cs typeface="Arial" pitchFamily="34" charset="0"/>
              </a:rPr>
              <a:t>savo</a:t>
            </a:r>
            <a:r>
              <a:rPr lang="en-US" sz="5000" b="1" dirty="0" smtClean="0">
                <a:solidFill>
                  <a:schemeClr val="tx1"/>
                </a:solidFill>
                <a:latin typeface="Arial" pitchFamily="34" charset="0"/>
                <a:cs typeface="Arial" pitchFamily="34" charset="0"/>
              </a:rPr>
              <a:t> </a:t>
            </a:r>
            <a:r>
              <a:rPr lang="en-US" sz="5000" b="1" dirty="0" err="1" smtClean="0">
                <a:solidFill>
                  <a:schemeClr val="tx1"/>
                </a:solidFill>
                <a:latin typeface="Arial" pitchFamily="34" charset="0"/>
                <a:cs typeface="Arial" pitchFamily="34" charset="0"/>
              </a:rPr>
              <a:t>vietą</a:t>
            </a:r>
            <a:r>
              <a:rPr lang="en-US" sz="5000" b="1" dirty="0" smtClean="0">
                <a:solidFill>
                  <a:schemeClr val="tx1"/>
                </a:solidFill>
                <a:latin typeface="Arial" pitchFamily="34" charset="0"/>
                <a:cs typeface="Arial" pitchFamily="34" charset="0"/>
              </a:rPr>
              <a:t>”</a:t>
            </a:r>
            <a:r>
              <a:rPr lang="lt-LT" sz="5000" b="1" dirty="0" smtClean="0">
                <a:solidFill>
                  <a:schemeClr val="tx1"/>
                </a:solidFill>
                <a:latin typeface="Arial" pitchFamily="34" charset="0"/>
                <a:cs typeface="Arial" pitchFamily="34" charset="0"/>
              </a:rPr>
              <a:t>-</a:t>
            </a:r>
            <a:r>
              <a:rPr lang="en-US" sz="5000" b="1"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Vaikai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stovi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rateliu</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ir</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turi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įsidėmėti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savo</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stovėjimo</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vietą</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Vaikams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leidžiama</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trumpam</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pabėgioti</a:t>
            </a:r>
            <a:r>
              <a:rPr lang="en-US" sz="5000" dirty="0" smtClean="0">
                <a:solidFill>
                  <a:schemeClr val="tx1"/>
                </a:solidFill>
                <a:latin typeface="Arial" pitchFamily="34" charset="0"/>
                <a:cs typeface="Arial" pitchFamily="34" charset="0"/>
              </a:rPr>
              <a:t>. Po to </a:t>
            </a:r>
            <a:r>
              <a:rPr lang="en-US" sz="5000" dirty="0" err="1" smtClean="0">
                <a:solidFill>
                  <a:schemeClr val="tx1"/>
                </a:solidFill>
                <a:latin typeface="Arial" pitchFamily="34" charset="0"/>
                <a:cs typeface="Arial" pitchFamily="34" charset="0"/>
              </a:rPr>
              <a:t>vaikai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turi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sustoti</a:t>
            </a:r>
            <a:r>
              <a:rPr lang="en-US" sz="5000" dirty="0" smtClean="0">
                <a:solidFill>
                  <a:schemeClr val="tx1"/>
                </a:solidFill>
                <a:latin typeface="Arial" pitchFamily="34" charset="0"/>
                <a:cs typeface="Arial" pitchFamily="34" charset="0"/>
              </a:rPr>
              <a:t> į </a:t>
            </a:r>
            <a:r>
              <a:rPr lang="en-US" sz="5000" dirty="0" err="1" smtClean="0">
                <a:solidFill>
                  <a:schemeClr val="tx1"/>
                </a:solidFill>
                <a:latin typeface="Arial" pitchFamily="34" charset="0"/>
                <a:cs typeface="Arial" pitchFamily="34" charset="0"/>
              </a:rPr>
              <a:t>savo</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buvusias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vietas</a:t>
            </a:r>
            <a:r>
              <a:rPr lang="en-US" sz="5000" dirty="0" smtClean="0">
                <a:solidFill>
                  <a:schemeClr val="tx1"/>
                </a:solidFill>
                <a:latin typeface="Arial" pitchFamily="34" charset="0"/>
                <a:cs typeface="Arial" pitchFamily="34" charset="0"/>
              </a:rPr>
              <a:t>.</a:t>
            </a:r>
            <a:r>
              <a:rPr lang="en-US" sz="5000" b="1" dirty="0" smtClean="0">
                <a:solidFill>
                  <a:schemeClr val="tx1"/>
                </a:solidFill>
                <a:latin typeface="Arial" pitchFamily="34" charset="0"/>
                <a:cs typeface="Arial" pitchFamily="34" charset="0"/>
              </a:rPr>
              <a:t>“</a:t>
            </a:r>
            <a:r>
              <a:rPr lang="en-US" sz="5000" b="1" dirty="0" err="1" smtClean="0">
                <a:solidFill>
                  <a:schemeClr val="tx1"/>
                </a:solidFill>
                <a:latin typeface="Arial" pitchFamily="34" charset="0"/>
                <a:cs typeface="Arial" pitchFamily="34" charset="0"/>
              </a:rPr>
              <a:t>Reakcija</a:t>
            </a:r>
            <a:r>
              <a:rPr lang="en-US" sz="5000" b="1" dirty="0" smtClean="0">
                <a:solidFill>
                  <a:schemeClr val="tx1"/>
                </a:solidFill>
                <a:latin typeface="Arial" pitchFamily="34" charset="0"/>
                <a:cs typeface="Arial" pitchFamily="34" charset="0"/>
              </a:rPr>
              <a:t>”</a:t>
            </a:r>
            <a:r>
              <a:rPr lang="lt-LT" sz="5000" b="1" dirty="0" smtClean="0">
                <a:solidFill>
                  <a:schemeClr val="tx1"/>
                </a:solidFill>
                <a:latin typeface="Arial" pitchFamily="34" charset="0"/>
                <a:cs typeface="Arial" pitchFamily="34" charset="0"/>
              </a:rPr>
              <a:t>-</a:t>
            </a:r>
            <a:r>
              <a:rPr lang="en-US" sz="5000" dirty="0" err="1" smtClean="0">
                <a:solidFill>
                  <a:schemeClr val="tx1"/>
                </a:solidFill>
                <a:latin typeface="Arial" pitchFamily="34" charset="0"/>
                <a:cs typeface="Arial" pitchFamily="34" charset="0"/>
              </a:rPr>
              <a:t>Vaikai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sėdi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ratuku</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ir</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pedagogui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pavadinus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kokį</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nors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daiktą</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turi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rodyti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jo</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stichiją</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žemė</a:t>
            </a:r>
            <a:r>
              <a:rPr lang="en-US" sz="5000" dirty="0" smtClean="0">
                <a:solidFill>
                  <a:schemeClr val="tx1"/>
                </a:solidFill>
                <a:latin typeface="Arial" pitchFamily="34" charset="0"/>
                <a:cs typeface="Arial" pitchFamily="34" charset="0"/>
              </a:rPr>
              <a:t>”-</a:t>
            </a:r>
            <a:r>
              <a:rPr lang="en-US" sz="5000" dirty="0" err="1" smtClean="0">
                <a:solidFill>
                  <a:schemeClr val="tx1"/>
                </a:solidFill>
                <a:latin typeface="Arial" pitchFamily="34" charset="0"/>
                <a:cs typeface="Arial" pitchFamily="34" charset="0"/>
              </a:rPr>
              <a:t>rankos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žemyn</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dangus</a:t>
            </a:r>
            <a:r>
              <a:rPr lang="en-US" sz="5000" dirty="0" smtClean="0">
                <a:solidFill>
                  <a:schemeClr val="tx1"/>
                </a:solidFill>
                <a:latin typeface="Arial" pitchFamily="34" charset="0"/>
                <a:cs typeface="Arial" pitchFamily="34" charset="0"/>
              </a:rPr>
              <a:t>”-</a:t>
            </a:r>
            <a:r>
              <a:rPr lang="en-US" sz="5000" dirty="0" err="1" smtClean="0">
                <a:solidFill>
                  <a:schemeClr val="tx1"/>
                </a:solidFill>
                <a:latin typeface="Arial" pitchFamily="34" charset="0"/>
                <a:cs typeface="Arial" pitchFamily="34" charset="0"/>
              </a:rPr>
              <a:t>rankos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aukštyn</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vanduo</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ištiesti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rankas</a:t>
            </a:r>
            <a:r>
              <a:rPr lang="en-US" sz="5000" dirty="0" smtClean="0">
                <a:solidFill>
                  <a:schemeClr val="tx1"/>
                </a:solidFill>
                <a:latin typeface="Arial" pitchFamily="34" charset="0"/>
                <a:cs typeface="Arial" pitchFamily="34" charset="0"/>
              </a:rPr>
              <a:t> į </a:t>
            </a:r>
            <a:r>
              <a:rPr lang="en-US" sz="5000" dirty="0" err="1" smtClean="0">
                <a:solidFill>
                  <a:schemeClr val="tx1"/>
                </a:solidFill>
                <a:latin typeface="Arial" pitchFamily="34" charset="0"/>
                <a:cs typeface="Arial" pitchFamily="34" charset="0"/>
              </a:rPr>
              <a:t>priekį</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ugnis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sukti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ratus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rankomis</a:t>
            </a:r>
            <a:r>
              <a:rPr lang="en-US" sz="5000" dirty="0" smtClean="0">
                <a:solidFill>
                  <a:schemeClr val="tx1"/>
                </a:solidFill>
                <a:latin typeface="Arial" pitchFamily="34" charset="0"/>
                <a:cs typeface="Arial" pitchFamily="34" charset="0"/>
              </a:rPr>
              <a:t>.</a:t>
            </a:r>
            <a:r>
              <a:rPr lang="en-US" sz="5000" b="1" dirty="0" smtClean="0">
                <a:solidFill>
                  <a:schemeClr val="tx1"/>
                </a:solidFill>
                <a:latin typeface="Arial" pitchFamily="34" charset="0"/>
                <a:cs typeface="Arial" pitchFamily="34" charset="0"/>
              </a:rPr>
              <a:t>“</a:t>
            </a:r>
            <a:r>
              <a:rPr lang="en-US" sz="5000" b="1" dirty="0" err="1" smtClean="0">
                <a:solidFill>
                  <a:schemeClr val="tx1"/>
                </a:solidFill>
                <a:latin typeface="Arial" pitchFamily="34" charset="0"/>
                <a:cs typeface="Arial" pitchFamily="34" charset="0"/>
              </a:rPr>
              <a:t>Uždrausti</a:t>
            </a:r>
            <a:r>
              <a:rPr lang="en-US" sz="5000" b="1" dirty="0" smtClean="0">
                <a:solidFill>
                  <a:schemeClr val="tx1"/>
                </a:solidFill>
                <a:latin typeface="Arial" pitchFamily="34" charset="0"/>
                <a:cs typeface="Arial" pitchFamily="34" charset="0"/>
              </a:rPr>
              <a:t> </a:t>
            </a:r>
            <a:r>
              <a:rPr lang="en-US" sz="5000" b="1" dirty="0" err="1" smtClean="0">
                <a:solidFill>
                  <a:schemeClr val="tx1"/>
                </a:solidFill>
                <a:latin typeface="Arial" pitchFamily="34" charset="0"/>
                <a:cs typeface="Arial" pitchFamily="34" charset="0"/>
              </a:rPr>
              <a:t>judesiai</a:t>
            </a:r>
            <a:r>
              <a:rPr lang="en-US" sz="5000" b="1" dirty="0" smtClean="0">
                <a:solidFill>
                  <a:schemeClr val="tx1"/>
                </a:solidFill>
                <a:latin typeface="Arial" pitchFamily="34" charset="0"/>
                <a:cs typeface="Arial" pitchFamily="34" charset="0"/>
              </a:rPr>
              <a:t>” </a:t>
            </a:r>
            <a:r>
              <a:rPr lang="lt-LT" sz="5000" b="1" dirty="0" smtClean="0">
                <a:solidFill>
                  <a:schemeClr val="tx1"/>
                </a:solidFill>
                <a:latin typeface="Arial" pitchFamily="34" charset="0"/>
                <a:cs typeface="Arial" pitchFamily="34" charset="0"/>
              </a:rPr>
              <a:t>-</a:t>
            </a:r>
            <a:r>
              <a:rPr lang="en-US" sz="5000" dirty="0" err="1" smtClean="0">
                <a:solidFill>
                  <a:schemeClr val="tx1"/>
                </a:solidFill>
                <a:latin typeface="Arial" pitchFamily="34" charset="0"/>
                <a:cs typeface="Arial" pitchFamily="34" charset="0"/>
              </a:rPr>
              <a:t>Vaikas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paskui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pedagogą</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turi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kartoti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įvairius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judesius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rankomis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ir</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kojomis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tačiau</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yra</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keli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uždrausti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judesiai</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kuriuos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netyčia</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pakartojęs</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iškrenta</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iš</a:t>
            </a:r>
            <a:r>
              <a:rPr lang="en-US" sz="5000" dirty="0" smtClean="0">
                <a:solidFill>
                  <a:schemeClr val="tx1"/>
                </a:solidFill>
                <a:latin typeface="Arial" pitchFamily="34" charset="0"/>
                <a:cs typeface="Arial" pitchFamily="34" charset="0"/>
              </a:rPr>
              <a:t> </a:t>
            </a:r>
            <a:r>
              <a:rPr lang="en-US" sz="5000" dirty="0" err="1" smtClean="0">
                <a:solidFill>
                  <a:schemeClr val="tx1"/>
                </a:solidFill>
                <a:latin typeface="Arial" pitchFamily="34" charset="0"/>
                <a:cs typeface="Arial" pitchFamily="34" charset="0"/>
              </a:rPr>
              <a:t>žaidimo</a:t>
            </a:r>
            <a:r>
              <a:rPr lang="en-US" sz="5000" dirty="0" smtClean="0">
                <a:solidFill>
                  <a:schemeClr val="tx1"/>
                </a:solidFill>
                <a:latin typeface="Arial" pitchFamily="34" charset="0"/>
                <a:cs typeface="Arial" pitchFamily="34" charset="0"/>
              </a:rPr>
              <a:t>.</a:t>
            </a:r>
            <a:r>
              <a:rPr lang="lt-LT" sz="5000" dirty="0" smtClean="0">
                <a:solidFill>
                  <a:schemeClr val="tx1"/>
                </a:solidFill>
                <a:latin typeface="Arial" pitchFamily="34" charset="0"/>
                <a:cs typeface="Arial" pitchFamily="34" charset="0"/>
              </a:rPr>
              <a:t>    </a:t>
            </a:r>
            <a:r>
              <a:rPr lang="lt-LT" sz="5000" u="sng" dirty="0" smtClean="0">
                <a:solidFill>
                  <a:schemeClr val="tx1"/>
                </a:solidFill>
                <a:latin typeface="Arial" pitchFamily="34" charset="0"/>
                <a:cs typeface="Arial" pitchFamily="34" charset="0"/>
              </a:rPr>
              <a:t>Taip pat siūlomi žaidimai</a:t>
            </a:r>
            <a:r>
              <a:rPr lang="lt-LT" sz="5000" dirty="0" smtClean="0">
                <a:solidFill>
                  <a:schemeClr val="tx1"/>
                </a:solidFill>
                <a:latin typeface="Arial" pitchFamily="34" charset="0"/>
                <a:cs typeface="Arial" pitchFamily="34" charset="0"/>
              </a:rPr>
              <a:t>:</a:t>
            </a:r>
            <a:endParaRPr lang="en-US" sz="3600" dirty="0" smtClean="0">
              <a:solidFill>
                <a:schemeClr val="tx1"/>
              </a:solidFill>
              <a:latin typeface="Arial" pitchFamily="34" charset="0"/>
              <a:cs typeface="Arial" pitchFamily="34" charset="0"/>
            </a:endParaRPr>
          </a:p>
          <a:p>
            <a:pPr algn="l" fontAlgn="auto">
              <a:lnSpc>
                <a:spcPct val="160000"/>
              </a:lnSpc>
              <a:spcAft>
                <a:spcPts val="0"/>
              </a:spcAft>
              <a:buFont typeface="Arial" pitchFamily="34" charset="0"/>
              <a:buNone/>
              <a:defRPr/>
            </a:pPr>
            <a:r>
              <a:rPr lang="en-US" sz="2900" dirty="0" smtClean="0">
                <a:solidFill>
                  <a:schemeClr val="tx1"/>
                </a:solidFill>
                <a:latin typeface="Arial" pitchFamily="34" charset="0"/>
                <a:cs typeface="Arial" pitchFamily="34" charset="0"/>
              </a:rPr>
              <a:t> </a:t>
            </a:r>
            <a:r>
              <a:rPr lang="en-US" sz="4500" b="1" dirty="0" smtClean="0">
                <a:solidFill>
                  <a:schemeClr val="tx1"/>
                </a:solidFill>
                <a:latin typeface="Arial" pitchFamily="34" charset="0"/>
                <a:cs typeface="Arial" pitchFamily="34" charset="0"/>
              </a:rPr>
              <a:t>“</a:t>
            </a:r>
            <a:r>
              <a:rPr lang="en-US" sz="4500" b="1" dirty="0" err="1" smtClean="0">
                <a:solidFill>
                  <a:schemeClr val="tx1"/>
                </a:solidFill>
                <a:latin typeface="Arial" pitchFamily="34" charset="0"/>
                <a:cs typeface="Arial" pitchFamily="34" charset="0"/>
              </a:rPr>
              <a:t>Kas</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slepiasi</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linijose</a:t>
            </a:r>
            <a:r>
              <a:rPr lang="lt-LT" sz="4500" b="1" dirty="0" smtClean="0">
                <a:solidFill>
                  <a:schemeClr val="tx1"/>
                </a:solidFill>
                <a:latin typeface="Arial" pitchFamily="34" charset="0"/>
                <a:cs typeface="Arial" pitchFamily="34" charset="0"/>
              </a:rPr>
              <a:t>?</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Nuspalvink</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pagal</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skaičiukus</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Sujunk</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taškus</a:t>
            </a:r>
            <a:r>
              <a:rPr lang="en-US" sz="4500" b="1" dirty="0" smtClean="0">
                <a:solidFill>
                  <a:schemeClr val="tx1"/>
                </a:solidFill>
                <a:latin typeface="Arial" pitchFamily="34" charset="0"/>
                <a:cs typeface="Arial" pitchFamily="34" charset="0"/>
              </a:rPr>
              <a:t>”, “Rask </a:t>
            </a:r>
            <a:r>
              <a:rPr lang="en-US" sz="4500" b="1" dirty="0" err="1" smtClean="0">
                <a:solidFill>
                  <a:schemeClr val="tx1"/>
                </a:solidFill>
                <a:latin typeface="Arial" pitchFamily="34" charset="0"/>
                <a:cs typeface="Arial" pitchFamily="34" charset="0"/>
              </a:rPr>
              <a:t>skirtumus</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Įrašyk</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skaičius</a:t>
            </a:r>
            <a:r>
              <a:rPr lang="en-US" sz="4500" b="1" dirty="0" smtClean="0">
                <a:solidFill>
                  <a:schemeClr val="tx1"/>
                </a:solidFill>
                <a:latin typeface="Arial" pitchFamily="34" charset="0"/>
                <a:cs typeface="Arial" pitchFamily="34" charset="0"/>
              </a:rPr>
              <a:t> į </a:t>
            </a:r>
            <a:r>
              <a:rPr lang="en-US" sz="4500" b="1" dirty="0" err="1" smtClean="0">
                <a:solidFill>
                  <a:schemeClr val="tx1"/>
                </a:solidFill>
                <a:latin typeface="Arial" pitchFamily="34" charset="0"/>
                <a:cs typeface="Arial" pitchFamily="34" charset="0"/>
              </a:rPr>
              <a:t>figūras</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pagal</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pvz</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Skaičių</a:t>
            </a:r>
            <a:r>
              <a:rPr lang="en-US" sz="4500" b="1" dirty="0" smtClean="0">
                <a:solidFill>
                  <a:schemeClr val="tx1"/>
                </a:solidFill>
                <a:latin typeface="Arial" pitchFamily="34" charset="0"/>
                <a:cs typeface="Arial" pitchFamily="34" charset="0"/>
              </a:rPr>
              <a:t> 1 </a:t>
            </a:r>
            <a:r>
              <a:rPr lang="en-US" sz="4500" b="1" dirty="0" err="1" smtClean="0">
                <a:solidFill>
                  <a:schemeClr val="tx1"/>
                </a:solidFill>
                <a:latin typeface="Arial" pitchFamily="34" charset="0"/>
                <a:cs typeface="Arial" pitchFamily="34" charset="0"/>
              </a:rPr>
              <a:t>pabrauk</a:t>
            </a:r>
            <a:r>
              <a:rPr lang="en-US" sz="4500" b="1" dirty="0" smtClean="0">
                <a:solidFill>
                  <a:schemeClr val="tx1"/>
                </a:solidFill>
                <a:latin typeface="Arial" pitchFamily="34" charset="0"/>
                <a:cs typeface="Arial" pitchFamily="34" charset="0"/>
              </a:rPr>
              <a:t>, o </a:t>
            </a:r>
            <a:r>
              <a:rPr lang="en-US" sz="4500" b="1" dirty="0" err="1" smtClean="0">
                <a:solidFill>
                  <a:schemeClr val="tx1"/>
                </a:solidFill>
                <a:latin typeface="Arial" pitchFamily="34" charset="0"/>
                <a:cs typeface="Arial" pitchFamily="34" charset="0"/>
              </a:rPr>
              <a:t>skaičių</a:t>
            </a:r>
            <a:r>
              <a:rPr lang="en-US" sz="4500" b="1" dirty="0" smtClean="0">
                <a:solidFill>
                  <a:schemeClr val="tx1"/>
                </a:solidFill>
                <a:latin typeface="Arial" pitchFamily="34" charset="0"/>
                <a:cs typeface="Arial" pitchFamily="34" charset="0"/>
              </a:rPr>
              <a:t> 3 </a:t>
            </a:r>
            <a:r>
              <a:rPr lang="en-US" sz="4500" b="1" dirty="0" err="1" smtClean="0">
                <a:solidFill>
                  <a:schemeClr val="tx1"/>
                </a:solidFill>
                <a:latin typeface="Arial" pitchFamily="34" charset="0"/>
                <a:cs typeface="Arial" pitchFamily="34" charset="0"/>
              </a:rPr>
              <a:t>apibrauk</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Nuspalvink</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ko</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negali</a:t>
            </a:r>
            <a:r>
              <a:rPr lang="en-US" sz="4500" b="1" dirty="0" smtClean="0">
                <a:solidFill>
                  <a:schemeClr val="tx1"/>
                </a:solidFill>
                <a:latin typeface="Arial" pitchFamily="34" charset="0"/>
                <a:cs typeface="Arial" pitchFamily="34" charset="0"/>
              </a:rPr>
              <a:t> </a:t>
            </a:r>
            <a:r>
              <a:rPr lang="en-US" sz="4500" b="1" dirty="0" err="1" smtClean="0">
                <a:solidFill>
                  <a:schemeClr val="tx1"/>
                </a:solidFill>
                <a:latin typeface="Arial" pitchFamily="34" charset="0"/>
                <a:cs typeface="Arial" pitchFamily="34" charset="0"/>
              </a:rPr>
              <a:t>būti</a:t>
            </a:r>
            <a:r>
              <a:rPr lang="en-US" sz="4500" b="1" dirty="0" smtClean="0">
                <a:solidFill>
                  <a:schemeClr val="tx1"/>
                </a:solidFill>
                <a:latin typeface="Arial" pitchFamily="34" charset="0"/>
                <a:cs typeface="Arial" pitchFamily="34" charset="0"/>
              </a:rPr>
              <a:t>”</a:t>
            </a:r>
            <a:r>
              <a:rPr lang="lt-LT" sz="4500" b="1" dirty="0" smtClean="0">
                <a:solidFill>
                  <a:schemeClr val="tx1"/>
                </a:solidFill>
                <a:latin typeface="Arial" pitchFamily="34" charset="0"/>
                <a:cs typeface="Arial" pitchFamily="34" charset="0"/>
              </a:rPr>
              <a:t>”Kur toks pat?”</a:t>
            </a:r>
            <a:r>
              <a:rPr lang="en-US" sz="4500" b="1" i="1" dirty="0" smtClean="0">
                <a:solidFill>
                  <a:schemeClr val="tx1"/>
                </a:solidFill>
                <a:latin typeface="Arial" pitchFamily="34" charset="0"/>
                <a:cs typeface="Arial" pitchFamily="34" charset="0"/>
              </a:rPr>
              <a:t> </a:t>
            </a:r>
            <a:r>
              <a:rPr lang="lt-LT" sz="4500" b="1" dirty="0" smtClean="0">
                <a:solidFill>
                  <a:schemeClr val="tx1"/>
                </a:solidFill>
                <a:latin typeface="Arial" pitchFamily="34" charset="0"/>
                <a:cs typeface="Arial" pitchFamily="34" charset="0"/>
              </a:rPr>
              <a:t>„Raskite visus PA skeimenis ir juos apibraukite</a:t>
            </a:r>
            <a:r>
              <a:rPr lang="pt-PT" sz="4500" b="1" dirty="0" smtClean="0">
                <a:solidFill>
                  <a:schemeClr val="tx1"/>
                </a:solidFill>
                <a:latin typeface="Arial" pitchFamily="34" charset="0"/>
                <a:cs typeface="Arial" pitchFamily="34" charset="0"/>
              </a:rPr>
              <a:t>, </a:t>
            </a:r>
            <a:r>
              <a:rPr lang="lt-LT" sz="4500" b="1" dirty="0" smtClean="0">
                <a:solidFill>
                  <a:schemeClr val="tx1"/>
                </a:solidFill>
                <a:latin typeface="Arial" pitchFamily="34" charset="0"/>
                <a:cs typeface="Arial" pitchFamily="34" charset="0"/>
              </a:rPr>
              <a:t>o skiemenis  PU</a:t>
            </a:r>
            <a:r>
              <a:rPr lang="en-US" sz="4500" b="1" dirty="0" smtClean="0">
                <a:solidFill>
                  <a:schemeClr val="tx1"/>
                </a:solidFill>
                <a:latin typeface="Arial" pitchFamily="34" charset="0"/>
                <a:cs typeface="Arial" pitchFamily="34" charset="0"/>
              </a:rPr>
              <a:t> — </a:t>
            </a:r>
            <a:r>
              <a:rPr lang="lt-LT" sz="4500" b="1" dirty="0" smtClean="0">
                <a:solidFill>
                  <a:schemeClr val="tx1"/>
                </a:solidFill>
                <a:latin typeface="Arial" pitchFamily="34" charset="0"/>
                <a:cs typeface="Arial" pitchFamily="34" charset="0"/>
              </a:rPr>
              <a:t>pabraukite:Z C V B N M P A O I U P O U Y T P U T R E S D R P A P I U“ir tt.</a:t>
            </a:r>
            <a:endParaRPr lang="en-US" sz="4500"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en-US" sz="2900"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ru-RU" sz="2900" dirty="0">
              <a:solidFill>
                <a:schemeClr val="tx1"/>
              </a:solidFill>
              <a:latin typeface="Arial" pitchFamily="34" charset="0"/>
              <a:cs typeface="Arial" pitchFamily="34" charset="0"/>
            </a:endParaRPr>
          </a:p>
        </p:txBody>
      </p:sp>
      <p:sp>
        <p:nvSpPr>
          <p:cNvPr id="8" name="TextBox 7"/>
          <p:cNvSpPr txBox="1"/>
          <p:nvPr/>
        </p:nvSpPr>
        <p:spPr>
          <a:xfrm>
            <a:off x="1714500" y="2071688"/>
            <a:ext cx="184150" cy="646112"/>
          </a:xfrm>
          <a:prstGeom prst="rect">
            <a:avLst/>
          </a:prstGeom>
          <a:noFill/>
        </p:spPr>
        <p:txBody>
          <a:bodyPr wrap="none">
            <a:spAutoFit/>
          </a:bodyPr>
          <a:lstStyle/>
          <a:p>
            <a:pPr fontAlgn="auto">
              <a:spcBef>
                <a:spcPts val="0"/>
              </a:spcBef>
              <a:spcAft>
                <a:spcPts val="0"/>
              </a:spcAft>
              <a:defRPr/>
            </a:pPr>
            <a:endParaRPr lang="ru-RU" b="1" dirty="0">
              <a:solidFill>
                <a:schemeClr val="tx2">
                  <a:lumMod val="60000"/>
                  <a:lumOff val="40000"/>
                </a:schemeClr>
              </a:solidFill>
              <a:latin typeface="+mn-lt"/>
              <a:cs typeface="+mn-cs"/>
            </a:endParaRPr>
          </a:p>
          <a:p>
            <a:pPr fontAlgn="auto">
              <a:spcBef>
                <a:spcPts val="0"/>
              </a:spcBef>
              <a:spcAft>
                <a:spcPts val="0"/>
              </a:spcAft>
              <a:defRPr/>
            </a:pPr>
            <a:endParaRPr lang="ru-RU" dirty="0">
              <a:latin typeface="+mn-lt"/>
              <a:cs typeface="+mn-cs"/>
            </a:endParaRPr>
          </a:p>
        </p:txBody>
      </p:sp>
      <p:sp>
        <p:nvSpPr>
          <p:cNvPr id="23557" name="TextBox 12"/>
          <p:cNvSpPr txBox="1">
            <a:spLocks noChangeArrowheads="1"/>
          </p:cNvSpPr>
          <p:nvPr/>
        </p:nvSpPr>
        <p:spPr bwMode="auto">
          <a:xfrm>
            <a:off x="2928938" y="2857500"/>
            <a:ext cx="469900" cy="369888"/>
          </a:xfrm>
          <a:prstGeom prst="rect">
            <a:avLst/>
          </a:prstGeom>
          <a:noFill/>
          <a:ln w="9525">
            <a:noFill/>
            <a:miter lim="800000"/>
            <a:headEnd/>
            <a:tailEnd/>
          </a:ln>
        </p:spPr>
        <p:txBody>
          <a:bodyPr>
            <a:spAutoFit/>
          </a:bodyPr>
          <a:lstStyle/>
          <a:p>
            <a:endParaRPr lang="lt-LT">
              <a:latin typeface="Calibri" pitchFamily="34" charset="0"/>
            </a:endParaRPr>
          </a:p>
        </p:txBody>
      </p:sp>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6" name="Подзаголовок 5"/>
          <p:cNvSpPr>
            <a:spLocks noGrp="1"/>
          </p:cNvSpPr>
          <p:nvPr>
            <p:ph type="subTitle" idx="1"/>
          </p:nvPr>
        </p:nvSpPr>
        <p:spPr>
          <a:xfrm>
            <a:off x="428625" y="500063"/>
            <a:ext cx="8286750" cy="3071812"/>
          </a:xfrm>
        </p:spPr>
        <p:txBody>
          <a:bodyPr rtlCol="0">
            <a:normAutofit/>
          </a:bodyPr>
          <a:lstStyle/>
          <a:p>
            <a:pPr fontAlgn="auto">
              <a:spcAft>
                <a:spcPts val="0"/>
              </a:spcAft>
              <a:buFont typeface="Arial" pitchFamily="34" charset="0"/>
              <a:buNone/>
              <a:defRPr/>
            </a:pPr>
            <a:endParaRPr lang="ru-RU" dirty="0"/>
          </a:p>
        </p:txBody>
      </p:sp>
      <p:sp>
        <p:nvSpPr>
          <p:cNvPr id="8" name="TextBox 7"/>
          <p:cNvSpPr txBox="1"/>
          <p:nvPr/>
        </p:nvSpPr>
        <p:spPr>
          <a:xfrm>
            <a:off x="1714500" y="2071688"/>
            <a:ext cx="184150" cy="646112"/>
          </a:xfrm>
          <a:prstGeom prst="rect">
            <a:avLst/>
          </a:prstGeom>
          <a:noFill/>
        </p:spPr>
        <p:txBody>
          <a:bodyPr wrap="none">
            <a:spAutoFit/>
          </a:bodyPr>
          <a:lstStyle/>
          <a:p>
            <a:pPr fontAlgn="auto">
              <a:spcBef>
                <a:spcPts val="0"/>
              </a:spcBef>
              <a:spcAft>
                <a:spcPts val="0"/>
              </a:spcAft>
              <a:defRPr/>
            </a:pPr>
            <a:endParaRPr lang="ru-RU" b="1" dirty="0">
              <a:solidFill>
                <a:schemeClr val="tx2">
                  <a:lumMod val="60000"/>
                  <a:lumOff val="40000"/>
                </a:schemeClr>
              </a:solidFill>
              <a:latin typeface="+mn-lt"/>
              <a:cs typeface="+mn-cs"/>
            </a:endParaRPr>
          </a:p>
          <a:p>
            <a:pPr fontAlgn="auto">
              <a:spcBef>
                <a:spcPts val="0"/>
              </a:spcBef>
              <a:spcAft>
                <a:spcPts val="0"/>
              </a:spcAft>
              <a:defRPr/>
            </a:pPr>
            <a:endParaRPr lang="ru-RU" dirty="0">
              <a:latin typeface="+mn-lt"/>
              <a:cs typeface="+mn-cs"/>
            </a:endParaRPr>
          </a:p>
        </p:txBody>
      </p:sp>
      <p:sp>
        <p:nvSpPr>
          <p:cNvPr id="24581" name="TextBox 12"/>
          <p:cNvSpPr txBox="1">
            <a:spLocks noChangeArrowheads="1"/>
          </p:cNvSpPr>
          <p:nvPr/>
        </p:nvSpPr>
        <p:spPr bwMode="auto">
          <a:xfrm>
            <a:off x="2928938" y="2857500"/>
            <a:ext cx="469900" cy="369888"/>
          </a:xfrm>
          <a:prstGeom prst="rect">
            <a:avLst/>
          </a:prstGeom>
          <a:noFill/>
          <a:ln w="9525">
            <a:noFill/>
            <a:miter lim="800000"/>
            <a:headEnd/>
            <a:tailEnd/>
          </a:ln>
        </p:spPr>
        <p:txBody>
          <a:bodyPr>
            <a:spAutoFit/>
          </a:bodyPr>
          <a:lstStyle/>
          <a:p>
            <a:endParaRPr lang="lt-LT">
              <a:latin typeface="Calibri" pitchFamily="34" charset="0"/>
            </a:endParaRPr>
          </a:p>
        </p:txBody>
      </p:sp>
      <p:pic>
        <p:nvPicPr>
          <p:cNvPr id="24582" name="Picture 16" descr="C:\Documents and Settings\Namai\Desktop\SEMINARAS-DEMESYS I DALIS 10 d\1.KAS NUPIESTA\Nuspalvink pagal raides\1 pav..JPG"/>
          <p:cNvPicPr>
            <a:picLocks noChangeAspect="1" noChangeArrowheads="1"/>
          </p:cNvPicPr>
          <p:nvPr/>
        </p:nvPicPr>
        <p:blipFill>
          <a:blip r:embed="rId3"/>
          <a:srcRect/>
          <a:stretch>
            <a:fillRect/>
          </a:stretch>
        </p:blipFill>
        <p:spPr bwMode="auto">
          <a:xfrm>
            <a:off x="357188" y="357188"/>
            <a:ext cx="3286125" cy="3062287"/>
          </a:xfrm>
          <a:prstGeom prst="rect">
            <a:avLst/>
          </a:prstGeom>
          <a:noFill/>
          <a:ln w="9525">
            <a:noFill/>
            <a:miter lim="800000"/>
            <a:headEnd/>
            <a:tailEnd/>
          </a:ln>
        </p:spPr>
      </p:pic>
      <p:pic>
        <p:nvPicPr>
          <p:cNvPr id="24583" name="Picture 2" descr="https://lh3.googleusercontent.com/-TqrkVos8CFU/U584H61VhlE/AAAAAAAA7uM/JM9Mo7nI72Q/s160-c/SkaiciuokLangeliusIrNupieskTokiPat.jpg"/>
          <p:cNvPicPr>
            <a:picLocks noChangeAspect="1" noChangeArrowheads="1"/>
          </p:cNvPicPr>
          <p:nvPr/>
        </p:nvPicPr>
        <p:blipFill>
          <a:blip r:embed="rId4"/>
          <a:srcRect/>
          <a:stretch>
            <a:fillRect/>
          </a:stretch>
        </p:blipFill>
        <p:spPr bwMode="auto">
          <a:xfrm>
            <a:off x="3571875" y="571500"/>
            <a:ext cx="2571750" cy="2928938"/>
          </a:xfrm>
          <a:prstGeom prst="rect">
            <a:avLst/>
          </a:prstGeom>
          <a:noFill/>
          <a:ln w="9525">
            <a:noFill/>
            <a:miter lim="800000"/>
            <a:headEnd/>
            <a:tailEnd/>
          </a:ln>
        </p:spPr>
      </p:pic>
      <p:pic>
        <p:nvPicPr>
          <p:cNvPr id="24584" name="Picture 4" descr="https://lh4.googleusercontent.com/-qLsUmoWt1AE/UwCuvwSZ4FE/AAAAAAAA6Y8/iO_c9cKkP_E/s160-c/SpalvotiLabirintaiTinkaSMARTLentojeVedzioti.jpg"/>
          <p:cNvPicPr>
            <a:picLocks noChangeAspect="1" noChangeArrowheads="1"/>
          </p:cNvPicPr>
          <p:nvPr/>
        </p:nvPicPr>
        <p:blipFill>
          <a:blip r:embed="rId5"/>
          <a:srcRect/>
          <a:stretch>
            <a:fillRect/>
          </a:stretch>
        </p:blipFill>
        <p:spPr bwMode="auto">
          <a:xfrm>
            <a:off x="6143625" y="500063"/>
            <a:ext cx="2571750" cy="3071812"/>
          </a:xfrm>
          <a:prstGeom prst="rect">
            <a:avLst/>
          </a:prstGeom>
          <a:noFill/>
          <a:ln w="9525">
            <a:noFill/>
            <a:miter lim="800000"/>
            <a:headEnd/>
            <a:tailEnd/>
          </a:ln>
        </p:spPr>
      </p:pic>
      <p:pic>
        <p:nvPicPr>
          <p:cNvPr id="20" name="Рисунок 4"/>
          <p:cNvPicPr>
            <a:picLocks noChangeAspect="1" noChangeArrowheads="1"/>
          </p:cNvPicPr>
          <p:nvPr/>
        </p:nvPicPr>
        <p:blipFill>
          <a:blip r:embed="rId6"/>
          <a:srcRect/>
          <a:stretch>
            <a:fillRect/>
          </a:stretch>
        </p:blipFill>
        <p:spPr bwMode="auto">
          <a:xfrm>
            <a:off x="433388" y="3438525"/>
            <a:ext cx="2449512" cy="6351588"/>
          </a:xfrm>
          <a:prstGeom prst="rect">
            <a:avLst/>
          </a:prstGeom>
          <a:noFill/>
        </p:spPr>
      </p:pic>
      <p:pic>
        <p:nvPicPr>
          <p:cNvPr id="21" name="Picture 4"/>
          <p:cNvPicPr>
            <a:picLocks noChangeAspect="1" noChangeArrowheads="1"/>
          </p:cNvPicPr>
          <p:nvPr/>
        </p:nvPicPr>
        <p:blipFill>
          <a:blip r:embed="rId7"/>
          <a:srcRect/>
          <a:stretch>
            <a:fillRect/>
          </a:stretch>
        </p:blipFill>
        <p:spPr bwMode="auto">
          <a:xfrm>
            <a:off x="2670175" y="3402013"/>
            <a:ext cx="3810000" cy="3163887"/>
          </a:xfrm>
          <a:prstGeom prst="rect">
            <a:avLst/>
          </a:prstGeom>
          <a:noFill/>
        </p:spPr>
      </p:pic>
      <p:pic>
        <p:nvPicPr>
          <p:cNvPr id="24587" name="Picture 5" descr="C:\Documents and Settings\Namai\Desktop\SEMINARAS-DEMESYS I DALIS 10 d\10.SUJUNK TASKUS\1 pav..jpg"/>
          <p:cNvPicPr>
            <a:picLocks noChangeAspect="1" noChangeArrowheads="1"/>
          </p:cNvPicPr>
          <p:nvPr/>
        </p:nvPicPr>
        <p:blipFill>
          <a:blip r:embed="rId8"/>
          <a:srcRect/>
          <a:stretch>
            <a:fillRect/>
          </a:stretch>
        </p:blipFill>
        <p:spPr bwMode="auto">
          <a:xfrm>
            <a:off x="6356350" y="3635375"/>
            <a:ext cx="2359025" cy="2794000"/>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6" name="Подзаголовок 5"/>
          <p:cNvSpPr>
            <a:spLocks noGrp="1"/>
          </p:cNvSpPr>
          <p:nvPr>
            <p:ph type="subTitle" idx="1"/>
          </p:nvPr>
        </p:nvSpPr>
        <p:spPr>
          <a:xfrm>
            <a:off x="357188" y="500063"/>
            <a:ext cx="8429625" cy="5929312"/>
          </a:xfrm>
        </p:spPr>
        <p:txBody>
          <a:bodyPr rtlCol="0">
            <a:normAutofit fontScale="92500" lnSpcReduction="20000"/>
          </a:bodyPr>
          <a:lstStyle/>
          <a:p>
            <a:pPr algn="l" fontAlgn="auto">
              <a:spcAft>
                <a:spcPts val="0"/>
              </a:spcAft>
              <a:buFont typeface="Arial" pitchFamily="34" charset="0"/>
              <a:buNone/>
              <a:defRPr/>
            </a:pPr>
            <a:r>
              <a:rPr lang="lt-LT" sz="2200" b="1" i="1" dirty="0" smtClean="0">
                <a:solidFill>
                  <a:schemeClr val="tx1"/>
                </a:solidFill>
                <a:latin typeface="Arial" pitchFamily="34" charset="0"/>
                <a:cs typeface="Arial" pitchFamily="34" charset="0"/>
              </a:rPr>
              <a:t>Dėmesio lavinimas glaudžiai siejasi su atminties lavinimu.</a:t>
            </a:r>
          </a:p>
          <a:p>
            <a:pPr algn="l" fontAlgn="auto">
              <a:spcAft>
                <a:spcPts val="0"/>
              </a:spcAft>
              <a:buFont typeface="Arial" pitchFamily="34" charset="0"/>
              <a:buNone/>
              <a:defRPr/>
            </a:pPr>
            <a:r>
              <a:rPr lang="lt-LT" sz="3000" b="1" i="1" dirty="0" smtClean="0">
                <a:solidFill>
                  <a:srgbClr val="FF0000"/>
                </a:solidFill>
                <a:latin typeface="Arial" pitchFamily="34" charset="0"/>
                <a:cs typeface="Arial" pitchFamily="34" charset="0"/>
              </a:rPr>
              <a:t>Geriausiai atsiminti padeda : </a:t>
            </a:r>
          </a:p>
          <a:p>
            <a:pPr algn="l" fontAlgn="auto">
              <a:spcAft>
                <a:spcPts val="0"/>
              </a:spcAft>
              <a:buFont typeface="Arial" pitchFamily="34" charset="0"/>
              <a:buNone/>
              <a:defRPr/>
            </a:pPr>
            <a:r>
              <a:rPr lang="lt-LT" sz="2200" b="1" i="1" dirty="0" smtClean="0">
                <a:solidFill>
                  <a:schemeClr val="tx2">
                    <a:lumMod val="50000"/>
                  </a:schemeClr>
                </a:solidFill>
                <a:latin typeface="Arial" pitchFamily="34" charset="0"/>
                <a:cs typeface="Arial" pitchFamily="34" charset="0"/>
              </a:rPr>
              <a:t>1 </a:t>
            </a:r>
            <a:r>
              <a:rPr lang="lt-LT" sz="2200" i="1" dirty="0" smtClean="0">
                <a:solidFill>
                  <a:schemeClr val="tx2">
                    <a:lumMod val="50000"/>
                  </a:schemeClr>
                </a:solidFill>
                <a:latin typeface="Arial" pitchFamily="34" charset="0"/>
                <a:cs typeface="Arial" pitchFamily="34" charset="0"/>
              </a:rPr>
              <a:t>L</a:t>
            </a:r>
            <a:r>
              <a:rPr lang="lt-LT" sz="2200" dirty="0" smtClean="0">
                <a:solidFill>
                  <a:schemeClr val="tx2">
                    <a:lumMod val="50000"/>
                  </a:schemeClr>
                </a:solidFill>
                <a:latin typeface="Arial" pitchFamily="34" charset="0"/>
                <a:cs typeface="Arial" pitchFamily="34" charset="0"/>
              </a:rPr>
              <a:t>eidimas  judėti; </a:t>
            </a:r>
            <a:r>
              <a:rPr lang="lt-LT" sz="2200" b="1" dirty="0" smtClean="0">
                <a:solidFill>
                  <a:schemeClr val="tx2">
                    <a:lumMod val="50000"/>
                  </a:schemeClr>
                </a:solidFill>
                <a:latin typeface="Arial" pitchFamily="34" charset="0"/>
                <a:cs typeface="Arial" pitchFamily="34" charset="0"/>
              </a:rPr>
              <a:t>2</a:t>
            </a:r>
            <a:r>
              <a:rPr lang="lt-LT" sz="2200" dirty="0" smtClean="0">
                <a:solidFill>
                  <a:schemeClr val="tx2">
                    <a:lumMod val="50000"/>
                  </a:schemeClr>
                </a:solidFill>
                <a:latin typeface="Arial" pitchFamily="34" charset="0"/>
                <a:cs typeface="Arial" pitchFamily="34" charset="0"/>
              </a:rPr>
              <a:t>. Kartojimas; </a:t>
            </a:r>
            <a:r>
              <a:rPr lang="lt-LT" sz="2200" b="1" dirty="0" smtClean="0">
                <a:solidFill>
                  <a:schemeClr val="tx2">
                    <a:lumMod val="50000"/>
                  </a:schemeClr>
                </a:solidFill>
                <a:latin typeface="Arial" pitchFamily="34" charset="0"/>
                <a:cs typeface="Arial" pitchFamily="34" charset="0"/>
              </a:rPr>
              <a:t>3</a:t>
            </a:r>
            <a:r>
              <a:rPr lang="lt-LT" sz="2200" dirty="0" smtClean="0">
                <a:solidFill>
                  <a:schemeClr val="tx2">
                    <a:lumMod val="50000"/>
                  </a:schemeClr>
                </a:solidFill>
                <a:latin typeface="Arial" pitchFamily="34" charset="0"/>
                <a:cs typeface="Arial" pitchFamily="34" charset="0"/>
              </a:rPr>
              <a:t>. Konteksto įtaka – geriau atsimenama, kai fizinis/emocinis/fiziologinis atsiminimo kontekstas yra panašus į mokymosi kontekstą </a:t>
            </a:r>
          </a:p>
          <a:p>
            <a:pPr algn="l" fontAlgn="auto">
              <a:spcAft>
                <a:spcPts val="0"/>
              </a:spcAft>
              <a:buFont typeface="Arial" pitchFamily="34" charset="0"/>
              <a:buNone/>
              <a:defRPr/>
            </a:pPr>
            <a:r>
              <a:rPr lang="lt-LT" sz="2200" b="1" dirty="0" smtClean="0">
                <a:solidFill>
                  <a:schemeClr val="tx2">
                    <a:lumMod val="50000"/>
                  </a:schemeClr>
                </a:solidFill>
                <a:latin typeface="Arial" pitchFamily="34" charset="0"/>
                <a:cs typeface="Arial" pitchFamily="34" charset="0"/>
              </a:rPr>
              <a:t>4</a:t>
            </a:r>
            <a:r>
              <a:rPr lang="lt-LT" sz="2200" dirty="0" smtClean="0">
                <a:solidFill>
                  <a:schemeClr val="tx2">
                    <a:lumMod val="50000"/>
                  </a:schemeClr>
                </a:solidFill>
                <a:latin typeface="Arial" pitchFamily="34" charset="0"/>
                <a:cs typeface="Arial" pitchFamily="34" charset="0"/>
              </a:rPr>
              <a:t>. Asociacijos buvimas ;</a:t>
            </a:r>
          </a:p>
          <a:p>
            <a:pPr algn="l" fontAlgn="auto">
              <a:spcAft>
                <a:spcPts val="0"/>
              </a:spcAft>
              <a:buFont typeface="Arial" pitchFamily="34" charset="0"/>
              <a:buNone/>
              <a:defRPr/>
            </a:pPr>
            <a:r>
              <a:rPr lang="lt-LT" sz="2200" b="1" dirty="0" smtClean="0">
                <a:solidFill>
                  <a:schemeClr val="tx2">
                    <a:lumMod val="50000"/>
                  </a:schemeClr>
                </a:solidFill>
                <a:latin typeface="Arial" pitchFamily="34" charset="0"/>
                <a:cs typeface="Arial" pitchFamily="34" charset="0"/>
              </a:rPr>
              <a:t>5. </a:t>
            </a:r>
            <a:r>
              <a:rPr lang="lt-LT" sz="2200" dirty="0" smtClean="0">
                <a:solidFill>
                  <a:schemeClr val="tx2">
                    <a:lumMod val="50000"/>
                  </a:schemeClr>
                </a:solidFill>
                <a:latin typeface="Arial" pitchFamily="34" charset="0"/>
                <a:cs typeface="Arial" pitchFamily="34" charset="0"/>
              </a:rPr>
              <a:t>Kai informacija padalinama dalimis ir įsimenama palaipsniui, o tekstas,- kai yra atpasakojamas;</a:t>
            </a:r>
          </a:p>
          <a:p>
            <a:pPr algn="l" fontAlgn="auto">
              <a:spcAft>
                <a:spcPts val="0"/>
              </a:spcAft>
              <a:buFont typeface="Arial" pitchFamily="34" charset="0"/>
              <a:buNone/>
              <a:defRPr/>
            </a:pPr>
            <a:r>
              <a:rPr lang="lt-LT" sz="2200" dirty="0" smtClean="0">
                <a:solidFill>
                  <a:schemeClr val="tx2">
                    <a:lumMod val="50000"/>
                  </a:schemeClr>
                </a:solidFill>
                <a:latin typeface="Arial" pitchFamily="34" charset="0"/>
                <a:cs typeface="Arial" pitchFamily="34" charset="0"/>
              </a:rPr>
              <a:t> </a:t>
            </a:r>
            <a:r>
              <a:rPr lang="lt-LT" sz="2200" b="1" dirty="0" smtClean="0">
                <a:solidFill>
                  <a:schemeClr val="tx2">
                    <a:lumMod val="50000"/>
                  </a:schemeClr>
                </a:solidFill>
                <a:latin typeface="Arial" pitchFamily="34" charset="0"/>
                <a:cs typeface="Arial" pitchFamily="34" charset="0"/>
              </a:rPr>
              <a:t>6. </a:t>
            </a:r>
            <a:r>
              <a:rPr lang="lt-LT" sz="2200" dirty="0" smtClean="0">
                <a:solidFill>
                  <a:schemeClr val="tx2">
                    <a:lumMod val="50000"/>
                  </a:schemeClr>
                </a:solidFill>
                <a:latin typeface="Arial" pitchFamily="34" charset="0"/>
                <a:cs typeface="Arial" pitchFamily="34" charset="0"/>
              </a:rPr>
              <a:t>Labiausiai atsimenama medžiaga nuo </a:t>
            </a:r>
            <a:endParaRPr lang="en-US" sz="2200" dirty="0" smtClean="0">
              <a:solidFill>
                <a:schemeClr val="tx2">
                  <a:lumMod val="50000"/>
                </a:schemeClr>
              </a:solidFill>
              <a:latin typeface="Arial" pitchFamily="34" charset="0"/>
              <a:cs typeface="Arial" pitchFamily="34" charset="0"/>
            </a:endParaRPr>
          </a:p>
          <a:p>
            <a:pPr algn="l" fontAlgn="auto">
              <a:spcAft>
                <a:spcPts val="0"/>
              </a:spcAft>
              <a:buFont typeface="Arial" pitchFamily="34" charset="0"/>
              <a:buNone/>
              <a:defRPr/>
            </a:pPr>
            <a:r>
              <a:rPr lang="lt-LT" sz="2200" dirty="0" smtClean="0">
                <a:solidFill>
                  <a:schemeClr val="tx2">
                    <a:lumMod val="50000"/>
                  </a:schemeClr>
                </a:solidFill>
                <a:latin typeface="Arial" pitchFamily="34" charset="0"/>
                <a:cs typeface="Arial" pitchFamily="34" charset="0"/>
              </a:rPr>
              <a:t>kurios buvo pradėta mokytis ir kuria buvo baigta;</a:t>
            </a:r>
          </a:p>
          <a:p>
            <a:pPr algn="l" fontAlgn="auto">
              <a:spcAft>
                <a:spcPts val="0"/>
              </a:spcAft>
              <a:buFont typeface="Arial" pitchFamily="34" charset="0"/>
              <a:buNone/>
              <a:defRPr/>
            </a:pPr>
            <a:r>
              <a:rPr lang="lt-LT" sz="2800" b="1" i="1" dirty="0" smtClean="0">
                <a:solidFill>
                  <a:srgbClr val="FF0000"/>
                </a:solidFill>
                <a:latin typeface="Arial" pitchFamily="34" charset="0"/>
                <a:cs typeface="Arial" pitchFamily="34" charset="0"/>
              </a:rPr>
              <a:t>Žaidimai atminties lavinimui: </a:t>
            </a:r>
          </a:p>
          <a:p>
            <a:pPr algn="l" fontAlgn="auto">
              <a:spcAft>
                <a:spcPts val="0"/>
              </a:spcAft>
              <a:buFont typeface="Arial" pitchFamily="34" charset="0"/>
              <a:buNone/>
              <a:defRPr/>
            </a:pPr>
            <a:r>
              <a:rPr lang="lt-LT" sz="2400" b="1" dirty="0" smtClean="0">
                <a:solidFill>
                  <a:schemeClr val="tx1"/>
                </a:solidFill>
                <a:latin typeface="Arial" pitchFamily="34" charset="0"/>
                <a:cs typeface="Arial" pitchFamily="34" charset="0"/>
              </a:rPr>
              <a:t>          1.”Atversk kortelę”:</a:t>
            </a:r>
            <a:r>
              <a:rPr lang="lt-LT" sz="2400" dirty="0" smtClean="0">
                <a:solidFill>
                  <a:schemeClr val="tx1"/>
                </a:solidFill>
                <a:latin typeface="Arial" pitchFamily="34" charset="0"/>
                <a:cs typeface="Arial" pitchFamily="34" charset="0"/>
              </a:rPr>
              <a:t> keletas vienodų paveikslėlių porų (nuo 4 iki 15, t.y. 8-30 kortelių) išdėstomos eilėmis į stačiakampį, paveikslėliai užversti žemyn. </a:t>
            </a:r>
            <a:r>
              <a:rPr lang="en-US" sz="2400" dirty="0" err="1" smtClean="0">
                <a:solidFill>
                  <a:schemeClr val="tx1"/>
                </a:solidFill>
                <a:latin typeface="Arial" pitchFamily="34" charset="0"/>
                <a:cs typeface="Arial" pitchFamily="34" charset="0"/>
              </a:rPr>
              <a:t>Žaidėjai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iš</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eilės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atverčia</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po</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dvi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korteles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bandydami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surasti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dvi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vienodas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korteles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Laimi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atvertęs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daugiausia</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vienodų</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porų</a:t>
            </a:r>
            <a:r>
              <a:rPr lang="en-US" sz="2400" dirty="0" smtClean="0">
                <a:solidFill>
                  <a:schemeClr val="tx1"/>
                </a:solidFill>
                <a:latin typeface="Arial" pitchFamily="34" charset="0"/>
                <a:cs typeface="Arial" pitchFamily="34" charset="0"/>
              </a:rPr>
              <a:t>.</a:t>
            </a:r>
            <a:r>
              <a:rPr lang="lt-LT" sz="2400" dirty="0" smtClean="0">
                <a:solidFill>
                  <a:schemeClr val="tx1"/>
                </a:solidFill>
                <a:latin typeface="Arial" pitchFamily="34" charset="0"/>
                <a:cs typeface="Arial" pitchFamily="34" charset="0"/>
              </a:rPr>
              <a:t>     </a:t>
            </a:r>
            <a:r>
              <a:rPr lang="en-US" sz="2400" b="1" i="1" dirty="0" smtClean="0">
                <a:solidFill>
                  <a:schemeClr val="tx1"/>
                </a:solidFill>
                <a:latin typeface="Arial" pitchFamily="34" charset="0"/>
                <a:cs typeface="Arial" pitchFamily="34" charset="0"/>
              </a:rPr>
              <a:t>2.“Įsimink </a:t>
            </a:r>
            <a:r>
              <a:rPr lang="en-US" sz="2400" b="1" i="1" dirty="0" err="1" smtClean="0">
                <a:solidFill>
                  <a:schemeClr val="tx1"/>
                </a:solidFill>
                <a:latin typeface="Arial" pitchFamily="34" charset="0"/>
                <a:cs typeface="Arial" pitchFamily="34" charset="0"/>
              </a:rPr>
              <a:t>daiktą</a:t>
            </a:r>
            <a:r>
              <a:rPr lang="en-US" sz="2400" b="1" i="1" dirty="0" smtClean="0">
                <a:solidFill>
                  <a:schemeClr val="tx1"/>
                </a:solidFill>
                <a:latin typeface="Arial" pitchFamily="34" charset="0"/>
                <a:cs typeface="Arial" pitchFamily="34" charset="0"/>
              </a:rPr>
              <a:t>“</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Prieš</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vaiką</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padedama</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keletas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daiktų</a:t>
            </a:r>
            <a:r>
              <a:rPr lang="en-US" sz="2400" dirty="0" smtClean="0">
                <a:solidFill>
                  <a:schemeClr val="tx1"/>
                </a:solidFill>
                <a:latin typeface="Arial" pitchFamily="34" charset="0"/>
                <a:cs typeface="Arial" pitchFamily="34" charset="0"/>
              </a:rPr>
              <a:t> . </a:t>
            </a:r>
            <a:r>
              <a:rPr lang="en-US" sz="2400" dirty="0" err="1" smtClean="0">
                <a:solidFill>
                  <a:schemeClr val="tx1"/>
                </a:solidFill>
                <a:latin typeface="Arial" pitchFamily="34" charset="0"/>
                <a:cs typeface="Arial" pitchFamily="34" charset="0"/>
              </a:rPr>
              <a:t>Daiktai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įsidėmimi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po</a:t>
            </a:r>
            <a:r>
              <a:rPr lang="en-US" sz="2400" dirty="0" smtClean="0">
                <a:solidFill>
                  <a:schemeClr val="tx1"/>
                </a:solidFill>
                <a:latin typeface="Arial" pitchFamily="34" charset="0"/>
                <a:cs typeface="Arial" pitchFamily="34" charset="0"/>
              </a:rPr>
              <a:t> to , </a:t>
            </a:r>
            <a:r>
              <a:rPr lang="en-US" sz="2400" dirty="0" err="1" smtClean="0">
                <a:solidFill>
                  <a:schemeClr val="tx1"/>
                </a:solidFill>
                <a:latin typeface="Arial" pitchFamily="34" charset="0"/>
                <a:cs typeface="Arial" pitchFamily="34" charset="0"/>
              </a:rPr>
              <a:t>vaikui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nusisukus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vienas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ar</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keli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daiktai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pakeičiami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sukeičiami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vietomis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paimami</a:t>
            </a:r>
            <a:r>
              <a:rPr lang="en-US" sz="2400" dirty="0" smtClean="0">
                <a:solidFill>
                  <a:schemeClr val="tx1"/>
                </a:solidFill>
                <a:latin typeface="Arial" pitchFamily="34" charset="0"/>
                <a:cs typeface="Arial" pitchFamily="34" charset="0"/>
              </a:rPr>
              <a:t>).</a:t>
            </a:r>
            <a:r>
              <a:rPr lang="lt-LT" sz="2400" dirty="0" smtClean="0">
                <a:solidFill>
                  <a:schemeClr val="tx1"/>
                </a:solidFill>
                <a:latin typeface="Arial" pitchFamily="34" charset="0"/>
                <a:cs typeface="Arial" pitchFamily="34" charset="0"/>
              </a:rPr>
              <a:t>  </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Reikia</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atspėti</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kas</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pasikeitė</a:t>
            </a:r>
            <a:r>
              <a:rPr lang="en-US" sz="2400" dirty="0" smtClean="0">
                <a:solidFill>
                  <a:schemeClr val="tx1"/>
                </a:solidFill>
                <a:latin typeface="Arial" pitchFamily="34" charset="0"/>
                <a:cs typeface="Arial" pitchFamily="34" charset="0"/>
              </a:rPr>
              <a:t>.</a:t>
            </a:r>
            <a:r>
              <a:rPr lang="lt-LT" sz="2400" dirty="0" smtClean="0">
                <a:solidFill>
                  <a:schemeClr val="tx1"/>
                </a:solidFill>
                <a:latin typeface="Arial" pitchFamily="34" charset="0"/>
                <a:cs typeface="Arial" pitchFamily="34" charset="0"/>
              </a:rPr>
              <a:t> </a:t>
            </a:r>
            <a:endParaRPr lang="lt-LT" sz="2100" i="1" dirty="0" smtClean="0">
              <a:solidFill>
                <a:schemeClr val="tx1"/>
              </a:solidFill>
              <a:latin typeface="Arial" pitchFamily="34" charset="0"/>
              <a:cs typeface="Arial" pitchFamily="34" charset="0"/>
            </a:endParaRPr>
          </a:p>
          <a:p>
            <a:pPr algn="l" fontAlgn="auto">
              <a:spcAft>
                <a:spcPts val="0"/>
              </a:spcAft>
              <a:buFont typeface="Arial" pitchFamily="34" charset="0"/>
              <a:buNone/>
              <a:defRPr/>
            </a:pPr>
            <a:endParaRPr lang="lt-LT" sz="2800" b="1" i="1" dirty="0" smtClean="0">
              <a:solidFill>
                <a:srgbClr val="FF0000"/>
              </a:solidFill>
              <a:latin typeface="Arial" pitchFamily="34" charset="0"/>
              <a:cs typeface="Arial" pitchFamily="34" charset="0"/>
            </a:endParaRPr>
          </a:p>
          <a:p>
            <a:pPr algn="l" fontAlgn="auto">
              <a:spcAft>
                <a:spcPts val="0"/>
              </a:spcAft>
              <a:buFont typeface="Arial" pitchFamily="34" charset="0"/>
              <a:buNone/>
              <a:defRPr/>
            </a:pPr>
            <a:endParaRPr lang="en-US" sz="2000"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ru-RU" dirty="0"/>
          </a:p>
        </p:txBody>
      </p:sp>
      <p:sp>
        <p:nvSpPr>
          <p:cNvPr id="8" name="TextBox 7"/>
          <p:cNvSpPr txBox="1"/>
          <p:nvPr/>
        </p:nvSpPr>
        <p:spPr>
          <a:xfrm>
            <a:off x="1714500" y="2071688"/>
            <a:ext cx="184150" cy="646112"/>
          </a:xfrm>
          <a:prstGeom prst="rect">
            <a:avLst/>
          </a:prstGeom>
          <a:noFill/>
        </p:spPr>
        <p:txBody>
          <a:bodyPr wrap="none">
            <a:spAutoFit/>
          </a:bodyPr>
          <a:lstStyle/>
          <a:p>
            <a:pPr fontAlgn="auto">
              <a:spcBef>
                <a:spcPts val="0"/>
              </a:spcBef>
              <a:spcAft>
                <a:spcPts val="0"/>
              </a:spcAft>
              <a:defRPr/>
            </a:pPr>
            <a:endParaRPr lang="ru-RU" b="1" dirty="0">
              <a:solidFill>
                <a:schemeClr val="tx2">
                  <a:lumMod val="60000"/>
                  <a:lumOff val="40000"/>
                </a:schemeClr>
              </a:solidFill>
              <a:latin typeface="+mn-lt"/>
              <a:cs typeface="+mn-cs"/>
            </a:endParaRPr>
          </a:p>
          <a:p>
            <a:pPr fontAlgn="auto">
              <a:spcBef>
                <a:spcPts val="0"/>
              </a:spcBef>
              <a:spcAft>
                <a:spcPts val="0"/>
              </a:spcAft>
              <a:defRPr/>
            </a:pPr>
            <a:endParaRPr lang="ru-RU" dirty="0">
              <a:latin typeface="+mn-lt"/>
              <a:cs typeface="+mn-cs"/>
            </a:endParaRPr>
          </a:p>
        </p:txBody>
      </p:sp>
      <p:sp>
        <p:nvSpPr>
          <p:cNvPr id="25605" name="TextBox 12"/>
          <p:cNvSpPr txBox="1">
            <a:spLocks noChangeArrowheads="1"/>
          </p:cNvSpPr>
          <p:nvPr/>
        </p:nvSpPr>
        <p:spPr bwMode="auto">
          <a:xfrm>
            <a:off x="2928938" y="2857500"/>
            <a:ext cx="469900" cy="369888"/>
          </a:xfrm>
          <a:prstGeom prst="rect">
            <a:avLst/>
          </a:prstGeom>
          <a:noFill/>
          <a:ln w="9525">
            <a:noFill/>
            <a:miter lim="800000"/>
            <a:headEnd/>
            <a:tailEnd/>
          </a:ln>
        </p:spPr>
        <p:txBody>
          <a:bodyPr>
            <a:spAutoFit/>
          </a:bodyPr>
          <a:lstStyle/>
          <a:p>
            <a:endParaRPr lang="lt-LT">
              <a:latin typeface="Calibri" pitchFamily="34" charset="0"/>
            </a:endParaRPr>
          </a:p>
        </p:txBody>
      </p:sp>
      <p:sp>
        <p:nvSpPr>
          <p:cNvPr id="25606" name="AutoShape 2"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
        <p:nvSpPr>
          <p:cNvPr id="25607" name="AutoShape 4"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
        <p:nvSpPr>
          <p:cNvPr id="25608" name="AutoShape 6"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
        <p:nvSpPr>
          <p:cNvPr id="25609" name="AutoShape 8"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
        <p:nvSpPr>
          <p:cNvPr id="25610" name="AutoShape 10"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
        <p:nvSpPr>
          <p:cNvPr id="25611" name="AutoShape 12" descr="Deviant ID New by Sasuke Trisha / VFL.Ru это, фотохостинг бе…"/>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8" name="TextBox 7"/>
          <p:cNvSpPr txBox="1"/>
          <p:nvPr/>
        </p:nvSpPr>
        <p:spPr>
          <a:xfrm>
            <a:off x="1714500" y="2071688"/>
            <a:ext cx="184150" cy="646112"/>
          </a:xfrm>
          <a:prstGeom prst="rect">
            <a:avLst/>
          </a:prstGeom>
          <a:noFill/>
        </p:spPr>
        <p:txBody>
          <a:bodyPr wrap="none">
            <a:spAutoFit/>
          </a:bodyPr>
          <a:lstStyle/>
          <a:p>
            <a:pPr fontAlgn="auto">
              <a:spcBef>
                <a:spcPts val="0"/>
              </a:spcBef>
              <a:spcAft>
                <a:spcPts val="0"/>
              </a:spcAft>
              <a:defRPr/>
            </a:pPr>
            <a:endParaRPr lang="ru-RU" b="1" dirty="0">
              <a:solidFill>
                <a:schemeClr val="tx2">
                  <a:lumMod val="60000"/>
                  <a:lumOff val="40000"/>
                </a:schemeClr>
              </a:solidFill>
              <a:latin typeface="+mn-lt"/>
              <a:cs typeface="+mn-cs"/>
            </a:endParaRPr>
          </a:p>
          <a:p>
            <a:pPr fontAlgn="auto">
              <a:spcBef>
                <a:spcPts val="0"/>
              </a:spcBef>
              <a:spcAft>
                <a:spcPts val="0"/>
              </a:spcAft>
              <a:defRPr/>
            </a:pPr>
            <a:endParaRPr lang="ru-RU" dirty="0">
              <a:latin typeface="+mn-lt"/>
              <a:cs typeface="+mn-cs"/>
            </a:endParaRPr>
          </a:p>
        </p:txBody>
      </p:sp>
      <p:sp>
        <p:nvSpPr>
          <p:cNvPr id="26628" name="TextBox 12"/>
          <p:cNvSpPr txBox="1">
            <a:spLocks noChangeArrowheads="1"/>
          </p:cNvSpPr>
          <p:nvPr/>
        </p:nvSpPr>
        <p:spPr bwMode="auto">
          <a:xfrm>
            <a:off x="2928938" y="2857500"/>
            <a:ext cx="469900" cy="369888"/>
          </a:xfrm>
          <a:prstGeom prst="rect">
            <a:avLst/>
          </a:prstGeom>
          <a:noFill/>
          <a:ln w="9525">
            <a:noFill/>
            <a:miter lim="800000"/>
            <a:headEnd/>
            <a:tailEnd/>
          </a:ln>
        </p:spPr>
        <p:txBody>
          <a:bodyPr>
            <a:spAutoFit/>
          </a:bodyPr>
          <a:lstStyle/>
          <a:p>
            <a:endParaRPr lang="lt-LT">
              <a:latin typeface="Calibri" pitchFamily="34" charset="0"/>
            </a:endParaRPr>
          </a:p>
        </p:txBody>
      </p:sp>
      <p:sp>
        <p:nvSpPr>
          <p:cNvPr id="26629" name="AutoShape 2" descr="Deviant ID New by Sasuke Trisha / VFL.Ru это, фотохостинг без регистрации, и быстрый хостинг изображений."/>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t-LT">
              <a:latin typeface="Calibri" pitchFamily="34" charset="0"/>
            </a:endParaRPr>
          </a:p>
        </p:txBody>
      </p:sp>
      <p:pic>
        <p:nvPicPr>
          <p:cNvPr id="26630" name="Picture 17" descr="&amp;tcy;&amp;iecy;&amp;scy;&amp;tcy; &amp;ncy;&amp;acy; &amp;pcy;&amp;acy;&amp;mcy;&amp;yacy;&amp;tcy;&amp;softcy;"/>
          <p:cNvPicPr>
            <a:picLocks noChangeAspect="1" noChangeArrowheads="1"/>
          </p:cNvPicPr>
          <p:nvPr/>
        </p:nvPicPr>
        <p:blipFill>
          <a:blip r:embed="rId3"/>
          <a:srcRect/>
          <a:stretch>
            <a:fillRect/>
          </a:stretch>
        </p:blipFill>
        <p:spPr bwMode="auto">
          <a:xfrm>
            <a:off x="5072063" y="4286250"/>
            <a:ext cx="3714750" cy="2143125"/>
          </a:xfrm>
          <a:prstGeom prst="rect">
            <a:avLst/>
          </a:prstGeom>
          <a:noFill/>
          <a:ln w="9525">
            <a:noFill/>
            <a:miter lim="800000"/>
            <a:headEnd/>
            <a:tailEnd/>
          </a:ln>
        </p:spPr>
      </p:pic>
      <p:sp>
        <p:nvSpPr>
          <p:cNvPr id="26631" name="Rectangle 18"/>
          <p:cNvSpPr>
            <a:spLocks noChangeArrowheads="1"/>
          </p:cNvSpPr>
          <p:nvPr/>
        </p:nvSpPr>
        <p:spPr bwMode="auto">
          <a:xfrm>
            <a:off x="500063" y="428625"/>
            <a:ext cx="8286750" cy="1692275"/>
          </a:xfrm>
          <a:prstGeom prst="rect">
            <a:avLst/>
          </a:prstGeom>
          <a:noFill/>
          <a:ln w="9525">
            <a:noFill/>
            <a:miter lim="800000"/>
            <a:headEnd/>
            <a:tailEnd/>
          </a:ln>
        </p:spPr>
        <p:txBody>
          <a:bodyPr>
            <a:spAutoFit/>
          </a:bodyPr>
          <a:lstStyle/>
          <a:p>
            <a:r>
              <a:rPr lang="lt-LT" sz="2400" b="1">
                <a:solidFill>
                  <a:srgbClr val="FF0000"/>
                </a:solidFill>
              </a:rPr>
              <a:t>Tinka žaidimai:</a:t>
            </a:r>
          </a:p>
          <a:p>
            <a:r>
              <a:rPr lang="lt-LT"/>
              <a:t>“</a:t>
            </a:r>
            <a:r>
              <a:rPr lang="lt-LT" sz="2000" b="1"/>
              <a:t>Išvardink iš eilės</a:t>
            </a:r>
          </a:p>
          <a:p>
            <a:r>
              <a:rPr lang="lt-LT" sz="2000" b="1"/>
              <a:t> nežiūrėdamas””Ko nėra”</a:t>
            </a:r>
          </a:p>
          <a:p>
            <a:r>
              <a:rPr lang="lt-LT" sz="2000" b="1" i="1"/>
              <a:t>“Kas pradingo</a:t>
            </a:r>
          </a:p>
          <a:p>
            <a:r>
              <a:rPr lang="lt-LT" sz="2000" b="1" i="1"/>
              <a:t>Iš kambario?” “Kas pasikeitė”</a:t>
            </a:r>
          </a:p>
        </p:txBody>
      </p:sp>
      <p:pic>
        <p:nvPicPr>
          <p:cNvPr id="20" name="Содержимое 4" descr="SDC13416.JPG"/>
          <p:cNvPicPr>
            <a:picLocks noChangeAspect="1"/>
          </p:cNvPicPr>
          <p:nvPr/>
        </p:nvPicPr>
        <p:blipFill>
          <a:blip r:embed="rId4"/>
          <a:srcRect/>
          <a:stretch>
            <a:fillRect/>
          </a:stretch>
        </p:blipFill>
        <p:spPr bwMode="auto">
          <a:xfrm>
            <a:off x="3357563" y="5143500"/>
            <a:ext cx="1571625" cy="1428750"/>
          </a:xfrm>
          <a:prstGeom prst="rect">
            <a:avLst/>
          </a:prstGeom>
          <a:noFill/>
          <a:ln w="9525">
            <a:noFill/>
            <a:miter lim="800000"/>
            <a:headEnd/>
            <a:tailEnd/>
          </a:ln>
        </p:spPr>
      </p:pic>
      <p:pic>
        <p:nvPicPr>
          <p:cNvPr id="26633" name="Содержимое 4" descr="Изображение 003.jpg"/>
          <p:cNvPicPr>
            <a:picLocks noChangeAspect="1"/>
          </p:cNvPicPr>
          <p:nvPr/>
        </p:nvPicPr>
        <p:blipFill>
          <a:blip r:embed="rId5"/>
          <a:srcRect/>
          <a:stretch>
            <a:fillRect/>
          </a:stretch>
        </p:blipFill>
        <p:spPr bwMode="auto">
          <a:xfrm>
            <a:off x="500063" y="4071938"/>
            <a:ext cx="2928937" cy="1500187"/>
          </a:xfrm>
          <a:prstGeom prst="rect">
            <a:avLst/>
          </a:prstGeom>
          <a:noFill/>
          <a:ln w="9525">
            <a:noFill/>
            <a:miter lim="800000"/>
            <a:headEnd/>
            <a:tailEnd/>
          </a:ln>
        </p:spPr>
      </p:pic>
      <p:sp>
        <p:nvSpPr>
          <p:cNvPr id="26634" name="Rectangle 21"/>
          <p:cNvSpPr>
            <a:spLocks noChangeArrowheads="1"/>
          </p:cNvSpPr>
          <p:nvPr/>
        </p:nvSpPr>
        <p:spPr bwMode="auto">
          <a:xfrm>
            <a:off x="4786313" y="428625"/>
            <a:ext cx="4071937" cy="2370138"/>
          </a:xfrm>
          <a:prstGeom prst="rect">
            <a:avLst/>
          </a:prstGeom>
          <a:noFill/>
          <a:ln w="9525">
            <a:noFill/>
            <a:miter lim="800000"/>
            <a:headEnd/>
            <a:tailEnd/>
          </a:ln>
        </p:spPr>
        <p:txBody>
          <a:bodyPr>
            <a:spAutoFit/>
          </a:bodyPr>
          <a:lstStyle/>
          <a:p>
            <a:r>
              <a:rPr lang="en-US" b="1" i="1"/>
              <a:t>.„</a:t>
            </a:r>
            <a:r>
              <a:rPr lang="en-US" sz="2000" b="1" i="1"/>
              <a:t>Pasakėlė“ </a:t>
            </a:r>
            <a:r>
              <a:rPr lang="lt-LT" sz="2000" b="1" i="1"/>
              <a:t>-</a:t>
            </a:r>
            <a:r>
              <a:rPr lang="en-US"/>
              <a:t>Skaitoma trumpa pasakėlė dalimis. Po kiekvienos dalies vaikas lape pasižymi simbolius, nusipiešia tai, kas šioje dalyje buvo svarbiausia į lape pažymėtus kvadratus. Po to atpasakoja visą pasak</a:t>
            </a:r>
            <a:r>
              <a:rPr lang="lt-LT"/>
              <a:t>ą</a:t>
            </a:r>
            <a:r>
              <a:rPr lang="en-US"/>
              <a:t> </a:t>
            </a:r>
            <a:r>
              <a:rPr lang="lt-LT"/>
              <a:t>į </a:t>
            </a:r>
            <a:r>
              <a:rPr lang="en-US"/>
              <a:t>juos žiūrėdamas</a:t>
            </a:r>
            <a:r>
              <a:rPr lang="lt-LT" b="1" i="1"/>
              <a:t> “</a:t>
            </a:r>
            <a:r>
              <a:rPr lang="lt-LT" sz="2000" b="1" i="1"/>
              <a:t>Asociacijos</a:t>
            </a:r>
            <a:r>
              <a:rPr lang="lt-LT" b="1" i="1"/>
              <a:t>”</a:t>
            </a:r>
            <a:r>
              <a:rPr lang="en-US" b="1" i="1"/>
              <a:t>-</a:t>
            </a:r>
            <a:endParaRPr lang="en-US" sz="2000"/>
          </a:p>
        </p:txBody>
      </p:sp>
      <p:sp>
        <p:nvSpPr>
          <p:cNvPr id="26635" name="Rectangle 22"/>
          <p:cNvSpPr>
            <a:spLocks noChangeArrowheads="1"/>
          </p:cNvSpPr>
          <p:nvPr/>
        </p:nvSpPr>
        <p:spPr bwMode="auto">
          <a:xfrm>
            <a:off x="571500" y="1857375"/>
            <a:ext cx="4929188" cy="2770188"/>
          </a:xfrm>
          <a:prstGeom prst="rect">
            <a:avLst/>
          </a:prstGeom>
          <a:noFill/>
          <a:ln w="9525">
            <a:noFill/>
            <a:miter lim="800000"/>
            <a:headEnd/>
            <a:tailEnd/>
          </a:ln>
        </p:spPr>
        <p:txBody>
          <a:bodyPr>
            <a:spAutoFit/>
          </a:bodyPr>
          <a:lstStyle/>
          <a:p>
            <a:endParaRPr lang="lt-LT" sz="2000" b="1" i="1"/>
          </a:p>
          <a:p>
            <a:r>
              <a:rPr lang="en-US" sz="2000" b="1" i="1"/>
              <a:t>„Kas daugiau prisimins</a:t>
            </a:r>
            <a:r>
              <a:rPr lang="en-US" b="1" i="1"/>
              <a:t>?</a:t>
            </a:r>
            <a:r>
              <a:rPr lang="en-US" b="1"/>
              <a:t>“</a:t>
            </a:r>
            <a:r>
              <a:rPr lang="lt-LT" b="1"/>
              <a:t>- </a:t>
            </a:r>
          </a:p>
          <a:p>
            <a:r>
              <a:rPr lang="lt-LT"/>
              <a:t>Dalyvis sako žodį, o sekantis dalyvis</a:t>
            </a:r>
          </a:p>
          <a:p>
            <a:r>
              <a:rPr lang="lt-LT"/>
              <a:t>turi pakartoti jį ir pridėti savo.</a:t>
            </a:r>
          </a:p>
          <a:p>
            <a:r>
              <a:rPr lang="lt-LT"/>
              <a:t>‘</a:t>
            </a:r>
            <a:r>
              <a:rPr lang="lt-LT" sz="2000" b="1" i="1"/>
              <a:t>Kokia spalva”- </a:t>
            </a:r>
            <a:r>
              <a:rPr lang="lt-LT"/>
              <a:t>vaikas apžiūri </a:t>
            </a:r>
          </a:p>
          <a:p>
            <a:r>
              <a:rPr lang="lt-LT"/>
              <a:t>keletą daiktų ir sudeda į maišelį. Po</a:t>
            </a:r>
          </a:p>
          <a:p>
            <a:r>
              <a:rPr lang="lt-LT"/>
              <a:t>to turi prisiminti kokia buvo jo spalva</a:t>
            </a:r>
            <a:r>
              <a:rPr lang="lt-LT" sz="2000"/>
              <a:t>.</a:t>
            </a:r>
          </a:p>
          <a:p>
            <a:endParaRPr lang="lt-LT" sz="2000"/>
          </a:p>
          <a:p>
            <a:r>
              <a:rPr lang="lt-LT" sz="2000"/>
              <a:t> </a:t>
            </a:r>
          </a:p>
        </p:txBody>
      </p:sp>
      <p:sp>
        <p:nvSpPr>
          <p:cNvPr id="26636" name="Rectangle 25"/>
          <p:cNvSpPr>
            <a:spLocks noChangeArrowheads="1"/>
          </p:cNvSpPr>
          <p:nvPr/>
        </p:nvSpPr>
        <p:spPr bwMode="auto">
          <a:xfrm>
            <a:off x="4643438" y="2643188"/>
            <a:ext cx="3929062" cy="1477962"/>
          </a:xfrm>
          <a:prstGeom prst="rect">
            <a:avLst/>
          </a:prstGeom>
          <a:noFill/>
          <a:ln w="9525">
            <a:noFill/>
            <a:miter lim="800000"/>
            <a:headEnd/>
            <a:tailEnd/>
          </a:ln>
        </p:spPr>
        <p:txBody>
          <a:bodyPr>
            <a:spAutoFit/>
          </a:bodyPr>
          <a:lstStyle/>
          <a:p>
            <a:r>
              <a:rPr lang="en-US"/>
              <a:t>Parenkamos 7-8 paveikslėlių poros. Paveikslėliai susiję tarpusavyje Paveikslėliai sudedami į dvi eiles. O v</a:t>
            </a:r>
            <a:r>
              <a:rPr lang="lt-LT"/>
              <a:t>ėliau viena eilė nuimama. Reikia prisiminti, kas buvo paimta.</a:t>
            </a:r>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vertical)">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27651" name="Подзаголовок 2"/>
          <p:cNvSpPr>
            <a:spLocks noGrp="1"/>
          </p:cNvSpPr>
          <p:nvPr>
            <p:ph type="subTitle" idx="1"/>
          </p:nvPr>
        </p:nvSpPr>
        <p:spPr>
          <a:xfrm rot="10800000" flipV="1">
            <a:off x="1371600" y="785813"/>
            <a:ext cx="6400800" cy="5286375"/>
          </a:xfrm>
        </p:spPr>
        <p:txBody>
          <a:bodyPr/>
          <a:lstStyle/>
          <a:p>
            <a:r>
              <a:rPr lang="lt-LT" sz="4000" b="1" smtClean="0">
                <a:solidFill>
                  <a:srgbClr val="C00000"/>
                </a:solidFill>
              </a:rPr>
              <a:t>Ačiū už dėmesį </a:t>
            </a:r>
            <a:r>
              <a:rPr lang="en-US" sz="4000" b="1" smtClean="0">
                <a:solidFill>
                  <a:srgbClr val="C00000"/>
                </a:solidFill>
              </a:rPr>
              <a:t>!</a:t>
            </a:r>
            <a:endParaRPr lang="ru-RU" sz="4000" b="1" smtClean="0">
              <a:solidFill>
                <a:srgbClr val="C00000"/>
              </a:solidFill>
            </a:endParaRPr>
          </a:p>
        </p:txBody>
      </p:sp>
      <p:pic>
        <p:nvPicPr>
          <p:cNvPr id="27652" name="Picture 2" descr="Школа раннего развития / Малыши"/>
          <p:cNvPicPr>
            <a:picLocks noChangeAspect="1" noChangeArrowheads="1"/>
          </p:cNvPicPr>
          <p:nvPr/>
        </p:nvPicPr>
        <p:blipFill>
          <a:blip r:embed="rId3"/>
          <a:srcRect/>
          <a:stretch>
            <a:fillRect/>
          </a:stretch>
        </p:blipFill>
        <p:spPr bwMode="auto">
          <a:xfrm>
            <a:off x="1214438" y="2071688"/>
            <a:ext cx="5929312" cy="4286250"/>
          </a:xfrm>
          <a:prstGeom prst="rect">
            <a:avLst/>
          </a:prstGeom>
          <a:noFill/>
          <a:ln w="9525">
            <a:noFill/>
            <a:miter lim="800000"/>
            <a:headEnd/>
            <a:tailEnd/>
          </a:ln>
        </p:spPr>
      </p:pic>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685800" y="5929313"/>
            <a:ext cx="7772400" cy="71437"/>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14339" name="TextBox 13"/>
          <p:cNvSpPr txBox="1">
            <a:spLocks noChangeArrowheads="1"/>
          </p:cNvSpPr>
          <p:nvPr/>
        </p:nvSpPr>
        <p:spPr bwMode="auto">
          <a:xfrm>
            <a:off x="6143625" y="1000125"/>
            <a:ext cx="571500" cy="1446213"/>
          </a:xfrm>
          <a:prstGeom prst="rect">
            <a:avLst/>
          </a:prstGeom>
          <a:noFill/>
          <a:ln w="9525">
            <a:noFill/>
            <a:miter lim="800000"/>
            <a:headEnd/>
            <a:tailEnd/>
          </a:ln>
        </p:spPr>
        <p:txBody>
          <a:bodyPr>
            <a:spAutoFit/>
          </a:bodyPr>
          <a:lstStyle/>
          <a:p>
            <a:endParaRPr lang="lt-LT" sz="8800" b="1">
              <a:latin typeface="Calibri" pitchFamily="34" charset="0"/>
            </a:endParaRPr>
          </a:p>
        </p:txBody>
      </p:sp>
      <p:sp>
        <p:nvSpPr>
          <p:cNvPr id="14340" name="TextBox 34"/>
          <p:cNvSpPr txBox="1">
            <a:spLocks noChangeArrowheads="1"/>
          </p:cNvSpPr>
          <p:nvPr/>
        </p:nvSpPr>
        <p:spPr bwMode="auto">
          <a:xfrm>
            <a:off x="6929438" y="3000375"/>
            <a:ext cx="1285875" cy="369888"/>
          </a:xfrm>
          <a:prstGeom prst="rect">
            <a:avLst/>
          </a:prstGeom>
          <a:noFill/>
          <a:ln w="9525">
            <a:noFill/>
            <a:miter lim="800000"/>
            <a:headEnd/>
            <a:tailEnd/>
          </a:ln>
        </p:spPr>
        <p:txBody>
          <a:bodyPr>
            <a:spAutoFit/>
          </a:bodyPr>
          <a:lstStyle/>
          <a:p>
            <a:endParaRPr lang="lt-LT">
              <a:latin typeface="Calibri" pitchFamily="34" charset="0"/>
            </a:endParaRPr>
          </a:p>
        </p:txBody>
      </p:sp>
      <p:sp>
        <p:nvSpPr>
          <p:cNvPr id="14341" name="Rectangle 15"/>
          <p:cNvSpPr>
            <a:spLocks noChangeArrowheads="1"/>
          </p:cNvSpPr>
          <p:nvPr/>
        </p:nvSpPr>
        <p:spPr bwMode="auto">
          <a:xfrm>
            <a:off x="1143000" y="642938"/>
            <a:ext cx="7143750" cy="5816600"/>
          </a:xfrm>
          <a:prstGeom prst="rect">
            <a:avLst/>
          </a:prstGeom>
          <a:noFill/>
          <a:ln w="9525">
            <a:noFill/>
            <a:miter lim="800000"/>
            <a:headEnd/>
            <a:tailEnd/>
          </a:ln>
        </p:spPr>
        <p:txBody>
          <a:bodyPr>
            <a:spAutoFit/>
          </a:bodyPr>
          <a:lstStyle/>
          <a:p>
            <a:pPr algn="ctr"/>
            <a:r>
              <a:rPr lang="lt-LT" sz="3200" b="1">
                <a:latin typeface="Arial Black" pitchFamily="34" charset="0"/>
              </a:rPr>
              <a:t>Pažintiniai procesai:</a:t>
            </a:r>
          </a:p>
          <a:p>
            <a:pPr algn="ctr"/>
            <a:endParaRPr lang="lt-LT" sz="3200" b="1">
              <a:latin typeface="Arial Black" pitchFamily="34" charset="0"/>
            </a:endParaRPr>
          </a:p>
          <a:p>
            <a:pPr algn="ctr"/>
            <a:r>
              <a:rPr lang="lt-LT" sz="2800" b="1">
                <a:solidFill>
                  <a:srgbClr val="FF0000"/>
                </a:solidFill>
                <a:latin typeface="Arial Black" pitchFamily="34" charset="0"/>
              </a:rPr>
              <a:t>-Suvokimas</a:t>
            </a:r>
            <a:endParaRPr lang="lt-LT" sz="800" b="1">
              <a:solidFill>
                <a:srgbClr val="FF0000"/>
              </a:solidFill>
              <a:latin typeface="Arial Black" pitchFamily="34" charset="0"/>
            </a:endParaRPr>
          </a:p>
          <a:p>
            <a:pPr algn="ctr"/>
            <a:endParaRPr lang="lt-LT" sz="2800" b="1">
              <a:solidFill>
                <a:srgbClr val="FF0000"/>
              </a:solidFill>
              <a:latin typeface="Arial Black" pitchFamily="34" charset="0"/>
            </a:endParaRPr>
          </a:p>
          <a:p>
            <a:pPr algn="ctr"/>
            <a:r>
              <a:rPr lang="lt-LT" sz="2800" b="1">
                <a:solidFill>
                  <a:srgbClr val="FF0000"/>
                </a:solidFill>
                <a:latin typeface="Arial Black" pitchFamily="34" charset="0"/>
              </a:rPr>
              <a:t>-Jutimas</a:t>
            </a:r>
          </a:p>
          <a:p>
            <a:pPr algn="ctr"/>
            <a:endParaRPr lang="lt-LT" sz="2800" b="1">
              <a:solidFill>
                <a:srgbClr val="FF0000"/>
              </a:solidFill>
              <a:latin typeface="Arial Black" pitchFamily="34" charset="0"/>
            </a:endParaRPr>
          </a:p>
          <a:p>
            <a:pPr algn="ctr"/>
            <a:r>
              <a:rPr lang="lt-LT" sz="2800" b="1">
                <a:solidFill>
                  <a:srgbClr val="FF0000"/>
                </a:solidFill>
                <a:latin typeface="Arial Black" pitchFamily="34" charset="0"/>
              </a:rPr>
              <a:t>-Mąstymas</a:t>
            </a:r>
          </a:p>
          <a:p>
            <a:pPr algn="ctr"/>
            <a:endParaRPr lang="lt-LT" sz="2800" b="1">
              <a:solidFill>
                <a:srgbClr val="FF0000"/>
              </a:solidFill>
              <a:latin typeface="Arial Black" pitchFamily="34" charset="0"/>
            </a:endParaRPr>
          </a:p>
          <a:p>
            <a:pPr algn="ctr"/>
            <a:r>
              <a:rPr lang="lt-LT" sz="2800" b="1">
                <a:solidFill>
                  <a:srgbClr val="FF0000"/>
                </a:solidFill>
                <a:latin typeface="Arial Black" pitchFamily="34" charset="0"/>
              </a:rPr>
              <a:t>-Vaizduotė</a:t>
            </a:r>
          </a:p>
          <a:p>
            <a:pPr algn="ctr"/>
            <a:endParaRPr lang="lt-LT" sz="2800" b="1">
              <a:solidFill>
                <a:srgbClr val="FF0000"/>
              </a:solidFill>
              <a:latin typeface="Arial Black" pitchFamily="34" charset="0"/>
            </a:endParaRPr>
          </a:p>
          <a:p>
            <a:pPr algn="ctr"/>
            <a:r>
              <a:rPr lang="lt-LT" sz="2800" b="1">
                <a:solidFill>
                  <a:srgbClr val="FF0000"/>
                </a:solidFill>
                <a:latin typeface="Arial Black" pitchFamily="34" charset="0"/>
              </a:rPr>
              <a:t>-Dėmesys</a:t>
            </a:r>
          </a:p>
          <a:p>
            <a:pPr algn="ctr"/>
            <a:endParaRPr lang="lt-LT" sz="2800" b="1">
              <a:solidFill>
                <a:srgbClr val="FF0000"/>
              </a:solidFill>
              <a:latin typeface="Arial Black" pitchFamily="34" charset="0"/>
            </a:endParaRPr>
          </a:p>
          <a:p>
            <a:pPr algn="ctr"/>
            <a:r>
              <a:rPr lang="lt-LT" sz="2800" b="1">
                <a:solidFill>
                  <a:srgbClr val="FF0000"/>
                </a:solidFill>
                <a:latin typeface="Arial Black" pitchFamily="34" charset="0"/>
              </a:rPr>
              <a:t>-Atmintis</a:t>
            </a:r>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500063" y="500063"/>
            <a:ext cx="8001000" cy="5715000"/>
          </a:xfrm>
        </p:spPr>
        <p:txBody>
          <a:bodyPr rtlCol="0">
            <a:normAutofit fontScale="90000"/>
          </a:bodyPr>
          <a:lstStyle/>
          <a:p>
            <a:pPr fontAlgn="auto">
              <a:spcAft>
                <a:spcPts val="0"/>
              </a:spcAft>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15363" name="Rectangle 9"/>
          <p:cNvSpPr>
            <a:spLocks noChangeArrowheads="1"/>
          </p:cNvSpPr>
          <p:nvPr/>
        </p:nvSpPr>
        <p:spPr bwMode="auto">
          <a:xfrm>
            <a:off x="571500" y="428625"/>
            <a:ext cx="8072438" cy="6308725"/>
          </a:xfrm>
          <a:prstGeom prst="rect">
            <a:avLst/>
          </a:prstGeom>
          <a:noFill/>
          <a:ln w="9525">
            <a:noFill/>
            <a:miter lim="800000"/>
            <a:headEnd/>
            <a:tailEnd/>
          </a:ln>
        </p:spPr>
        <p:txBody>
          <a:bodyPr>
            <a:spAutoFit/>
          </a:bodyPr>
          <a:lstStyle/>
          <a:p>
            <a:r>
              <a:rPr lang="ru-RU" sz="2400" b="1">
                <a:solidFill>
                  <a:srgbClr val="00B050"/>
                </a:solidFill>
                <a:latin typeface="Calibri" pitchFamily="34" charset="0"/>
              </a:rPr>
              <a:t> </a:t>
            </a:r>
            <a:r>
              <a:rPr lang="en-US" sz="2000" b="1"/>
              <a:t>Suvokimas </a:t>
            </a:r>
            <a:r>
              <a:rPr lang="en-US" sz="2000"/>
              <a:t>(percepcija) – juntamosios informacijos tvarkymas ir interpretavimas, įgalinantis atpažinti prasmingus objektus ar įvykius. </a:t>
            </a:r>
            <a:endParaRPr lang="lt-LT" sz="2000"/>
          </a:p>
          <a:p>
            <a:r>
              <a:rPr lang="lt-LT" sz="2000"/>
              <a:t/>
            </a:r>
            <a:br>
              <a:rPr lang="lt-LT" sz="2000"/>
            </a:br>
            <a:r>
              <a:rPr lang="lt-LT" sz="2000" b="1"/>
              <a:t>Jutimas</a:t>
            </a:r>
            <a:r>
              <a:rPr lang="lt-LT" sz="2000"/>
              <a:t> – tai jutimo organais gaunama informacija iš organizmą supančios aplinkos ar organizmo </a:t>
            </a:r>
            <a:r>
              <a:rPr lang="en-US" sz="2000"/>
              <a:t/>
            </a:r>
            <a:br>
              <a:rPr lang="en-US" sz="2000"/>
            </a:br>
            <a:r>
              <a:rPr lang="lt-LT" sz="2000"/>
              <a:t>vidaus. </a:t>
            </a:r>
          </a:p>
          <a:p>
            <a:r>
              <a:rPr lang="lt-LT" sz="2000"/>
              <a:t/>
            </a:r>
            <a:br>
              <a:rPr lang="lt-LT" sz="2000"/>
            </a:br>
            <a:r>
              <a:rPr lang="lt-LT" sz="2000" b="1"/>
              <a:t>Mąstymas</a:t>
            </a:r>
            <a:r>
              <a:rPr lang="lt-LT" sz="2000"/>
              <a:t> yra jutimais neatpažįstamų tikrovės daiktų ar reiškinių bei sudėtingų santykių pažinimo procesas. </a:t>
            </a:r>
          </a:p>
          <a:p>
            <a:endParaRPr lang="lt-LT" sz="2000"/>
          </a:p>
          <a:p>
            <a:r>
              <a:rPr lang="lt-LT" sz="2000" b="1"/>
              <a:t>Vaizduotė </a:t>
            </a:r>
            <a:r>
              <a:rPr lang="lt-LT" sz="2000"/>
              <a:t>– gebėjimas iš gausybės atsiminimų sužadinti sąmonėje tam tikras sudedamąsias dalis ir sukurti iš jų naujus psichologinius darinius: vaizdinius, garsus, jausmus. </a:t>
            </a:r>
          </a:p>
          <a:p>
            <a:r>
              <a:rPr lang="en-US" sz="2000" b="1"/>
              <a:t>Dėmesys</a:t>
            </a:r>
            <a:r>
              <a:rPr lang="en-US" sz="2000"/>
              <a:t> yra psichinės veiklos nukreipimas ir jos sutelktumas ties tam tikrais objektais. </a:t>
            </a:r>
            <a:endParaRPr lang="lt-LT" sz="2000"/>
          </a:p>
          <a:p>
            <a:r>
              <a:rPr lang="lt-LT" sz="2000"/>
              <a:t/>
            </a:r>
            <a:br>
              <a:rPr lang="lt-LT" sz="2000"/>
            </a:br>
            <a:r>
              <a:rPr lang="en-US" sz="2000" b="1"/>
              <a:t>Atmintis</a:t>
            </a:r>
            <a:r>
              <a:rPr lang="en-US" sz="2000"/>
              <a:t> tai sugebėjimas įsiminti, sisteminti, išlaikyti tai, kas patirta ir prireikus vėl gražinti šią informaciją į sąmonę, ja remtis mąstant ir elgiantis. </a:t>
            </a:r>
            <a:br>
              <a:rPr lang="en-US" sz="2000"/>
            </a:br>
            <a:endParaRPr lang="en-US" sz="200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685800" y="5929313"/>
            <a:ext cx="7772400" cy="71437"/>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16387" name="TextBox 13"/>
          <p:cNvSpPr txBox="1">
            <a:spLocks noChangeArrowheads="1"/>
          </p:cNvSpPr>
          <p:nvPr/>
        </p:nvSpPr>
        <p:spPr bwMode="auto">
          <a:xfrm>
            <a:off x="6143625" y="1000125"/>
            <a:ext cx="571500" cy="1446213"/>
          </a:xfrm>
          <a:prstGeom prst="rect">
            <a:avLst/>
          </a:prstGeom>
          <a:noFill/>
          <a:ln w="9525">
            <a:noFill/>
            <a:miter lim="800000"/>
            <a:headEnd/>
            <a:tailEnd/>
          </a:ln>
        </p:spPr>
        <p:txBody>
          <a:bodyPr>
            <a:spAutoFit/>
          </a:bodyPr>
          <a:lstStyle/>
          <a:p>
            <a:endParaRPr lang="lt-LT" sz="8800" b="1">
              <a:latin typeface="Calibri" pitchFamily="34" charset="0"/>
            </a:endParaRPr>
          </a:p>
        </p:txBody>
      </p:sp>
      <p:sp>
        <p:nvSpPr>
          <p:cNvPr id="16388" name="TextBox 34"/>
          <p:cNvSpPr txBox="1">
            <a:spLocks noChangeArrowheads="1"/>
          </p:cNvSpPr>
          <p:nvPr/>
        </p:nvSpPr>
        <p:spPr bwMode="auto">
          <a:xfrm>
            <a:off x="6929438" y="3000375"/>
            <a:ext cx="1285875" cy="369888"/>
          </a:xfrm>
          <a:prstGeom prst="rect">
            <a:avLst/>
          </a:prstGeom>
          <a:noFill/>
          <a:ln w="9525">
            <a:noFill/>
            <a:miter lim="800000"/>
            <a:headEnd/>
            <a:tailEnd/>
          </a:ln>
        </p:spPr>
        <p:txBody>
          <a:bodyPr>
            <a:spAutoFit/>
          </a:bodyPr>
          <a:lstStyle/>
          <a:p>
            <a:endParaRPr lang="lt-LT">
              <a:latin typeface="Calibri" pitchFamily="34" charset="0"/>
            </a:endParaRPr>
          </a:p>
        </p:txBody>
      </p:sp>
      <p:sp>
        <p:nvSpPr>
          <p:cNvPr id="16389" name="Rectangle 15"/>
          <p:cNvSpPr>
            <a:spLocks noChangeArrowheads="1"/>
          </p:cNvSpPr>
          <p:nvPr/>
        </p:nvSpPr>
        <p:spPr bwMode="auto">
          <a:xfrm>
            <a:off x="500063" y="428625"/>
            <a:ext cx="8286750" cy="5908675"/>
          </a:xfrm>
          <a:prstGeom prst="rect">
            <a:avLst/>
          </a:prstGeom>
          <a:noFill/>
          <a:ln w="9525">
            <a:noFill/>
            <a:miter lim="800000"/>
            <a:headEnd/>
            <a:tailEnd/>
          </a:ln>
        </p:spPr>
        <p:txBody>
          <a:bodyPr>
            <a:spAutoFit/>
          </a:bodyPr>
          <a:lstStyle/>
          <a:p>
            <a:r>
              <a:rPr lang="en-US" sz="2000"/>
              <a:t>Dažniausiai pasitaikantys sutrikimai yra </a:t>
            </a:r>
            <a:r>
              <a:rPr lang="en-US" sz="2000" b="1"/>
              <a:t>girdimojo suvokimo ir lingvistiniai</a:t>
            </a:r>
            <a:r>
              <a:rPr lang="en-US" sz="2000"/>
              <a:t>, </a:t>
            </a:r>
            <a:r>
              <a:rPr lang="en-US" sz="2000" b="1"/>
              <a:t>regimojo (vizualinio) suvokimo.</a:t>
            </a:r>
            <a:endParaRPr lang="lt-LT" sz="2000" b="1"/>
          </a:p>
          <a:p>
            <a:endParaRPr lang="lt-LT" sz="2000" b="1" i="1"/>
          </a:p>
          <a:p>
            <a:r>
              <a:rPr lang="en-US" sz="2000" b="1" i="1"/>
              <a:t>Girdimojo suvokimo ir lingvistinių procesų sutrikimų</a:t>
            </a:r>
            <a:r>
              <a:rPr lang="lt-LT" sz="2000" b="1" i="1"/>
              <a:t> </a:t>
            </a:r>
            <a:r>
              <a:rPr lang="en-US" sz="2000"/>
              <a:t>turintiems </a:t>
            </a:r>
            <a:r>
              <a:rPr lang="lt-LT" sz="2000"/>
              <a:t>vaikams </a:t>
            </a:r>
            <a:r>
              <a:rPr lang="en-US" sz="2000"/>
              <a:t> būdingas nepakankamas diferencijavimo iš klausos </a:t>
            </a:r>
          </a:p>
          <a:p>
            <a:r>
              <a:rPr lang="en-US" sz="2000"/>
              <a:t>panašiai skambančių fonemų ir jų užrašymo grafemomis gebėjimas, silpni bendri kalbiniai gebėjimai</a:t>
            </a:r>
            <a:r>
              <a:rPr lang="lt-LT" sz="2000"/>
              <a:t> </a:t>
            </a:r>
          </a:p>
          <a:p>
            <a:r>
              <a:rPr lang="lt-LT" sz="2800" b="1" i="1">
                <a:solidFill>
                  <a:srgbClr val="FF0000"/>
                </a:solidFill>
              </a:rPr>
              <a:t>Siūlomi žaidimai girdimojo suvokimo lavinimui</a:t>
            </a:r>
            <a:r>
              <a:rPr lang="lt-LT" sz="2400" b="1" i="1">
                <a:solidFill>
                  <a:srgbClr val="FF0000"/>
                </a:solidFill>
              </a:rPr>
              <a:t>: </a:t>
            </a:r>
            <a:r>
              <a:rPr lang="en-US" sz="2000" b="1"/>
              <a:t>“Paslėpti žadintuvai”</a:t>
            </a:r>
            <a:r>
              <a:rPr lang="lt-LT" sz="2000" b="1"/>
              <a:t>-  </a:t>
            </a:r>
            <a:r>
              <a:rPr lang="en-US" sz="2000"/>
              <a:t>Patalpoje paslepiami tiksintys laikrodžiai. Vaikai turi įsiklausyti ir juos surasti. Taip pat galima žadintuvus prisukti kad jie skambėtų, kas minutę. Vaikai turi surasti skambančius žadintuvus.</a:t>
            </a:r>
            <a:endParaRPr lang="lt-LT" sz="2000"/>
          </a:p>
          <a:p>
            <a:r>
              <a:rPr lang="en-US" sz="2000" b="1"/>
              <a:t>“Kas daugiau?”</a:t>
            </a:r>
            <a:r>
              <a:rPr lang="lt-LT" sz="2000" b="1"/>
              <a:t>-</a:t>
            </a:r>
            <a:r>
              <a:rPr lang="en-US" sz="2000"/>
              <a:t>Atrasti kuo daugiau žodžių siužetiniame paveikslėlyje su nurodytu garsu.</a:t>
            </a:r>
            <a:r>
              <a:rPr lang="lt-LT" sz="2000"/>
              <a:t> </a:t>
            </a:r>
            <a:r>
              <a:rPr lang="en-US" sz="2000" b="1"/>
              <a:t>“Gyvieji garsai”</a:t>
            </a:r>
            <a:r>
              <a:rPr lang="lt-LT" sz="2000" b="1"/>
              <a:t> </a:t>
            </a:r>
            <a:r>
              <a:rPr lang="en-US" sz="2000"/>
              <a:t>Vaikams išdalinamos raidės, kurias jie pažįsta, ir pasiūloma patiems būti gyvais</a:t>
            </a:r>
            <a:r>
              <a:rPr lang="lt-LT" sz="2000"/>
              <a:t> </a:t>
            </a:r>
            <a:r>
              <a:rPr lang="en-US" sz="2000"/>
              <a:t>garsais. Pvz., žodyje „lapė“ pirmasis vaikas bus garsas [l], antrasis – [a], trečiasis –[p], ketvirtasis – [ė]. Garsai turi sustoti iš eilės, kad susidėtų žodis „</a:t>
            </a:r>
            <a:r>
              <a:rPr lang="en-US" sz="2000" i="1">
                <a:solidFill>
                  <a:srgbClr val="FF0000"/>
                </a:solidFill>
              </a:rPr>
              <a:t>lapė“.</a:t>
            </a:r>
            <a:r>
              <a:rPr lang="lt-LT" sz="2000" i="1">
                <a:solidFill>
                  <a:srgbClr val="FF0000"/>
                </a:solidFill>
              </a:rPr>
              <a:t> “,</a:t>
            </a:r>
            <a:r>
              <a:rPr lang="lt-LT" sz="2000"/>
              <a:t>“</a:t>
            </a:r>
            <a:r>
              <a:rPr lang="lt-LT" sz="2000" b="1"/>
              <a:t>Išskirk garsą” </a:t>
            </a:r>
            <a:r>
              <a:rPr lang="lt-LT" sz="2000"/>
              <a:t>– žiūrint į nurodytus pav. išskirti nurodyto garso vietą žodyje:</a:t>
            </a:r>
            <a:endParaRPr lang="en-US" sz="2000"/>
          </a:p>
          <a:p>
            <a:pPr>
              <a:lnSpc>
                <a:spcPct val="150000"/>
              </a:lnSpc>
            </a:pPr>
            <a:endParaRPr lang="en-US" sz="200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solidFill>
            <a:schemeClr val="accent1"/>
          </a:solidFill>
          <a:ln w="9525">
            <a:noFill/>
            <a:miter lim="800000"/>
            <a:headEnd/>
            <a:tailEnd/>
          </a:ln>
        </p:spPr>
      </p:pic>
      <p:sp>
        <p:nvSpPr>
          <p:cNvPr id="2" name="Заголовок 1"/>
          <p:cNvSpPr>
            <a:spLocks noGrp="1"/>
          </p:cNvSpPr>
          <p:nvPr>
            <p:ph type="ctrTitle"/>
          </p:nvPr>
        </p:nvSpPr>
        <p:spPr>
          <a:xfrm>
            <a:off x="685800" y="5929313"/>
            <a:ext cx="7772400" cy="71437"/>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pic>
        <p:nvPicPr>
          <p:cNvPr id="17411" name="Picture 2" descr="C:\Users\марина\Desktop\[Forum.Averia.Ws]_7177.jpg"/>
          <p:cNvPicPr>
            <a:picLocks noChangeAspect="1" noChangeArrowheads="1"/>
          </p:cNvPicPr>
          <p:nvPr/>
        </p:nvPicPr>
        <p:blipFill>
          <a:blip r:embed="rId3"/>
          <a:srcRect/>
          <a:stretch>
            <a:fillRect/>
          </a:stretch>
        </p:blipFill>
        <p:spPr bwMode="auto">
          <a:xfrm>
            <a:off x="1214438" y="642938"/>
            <a:ext cx="1285875" cy="1520825"/>
          </a:xfrm>
          <a:prstGeom prst="rect">
            <a:avLst/>
          </a:prstGeom>
          <a:noFill/>
          <a:ln w="9525">
            <a:noFill/>
            <a:miter lim="800000"/>
            <a:headEnd/>
            <a:tailEnd/>
          </a:ln>
        </p:spPr>
      </p:pic>
      <p:pic>
        <p:nvPicPr>
          <p:cNvPr id="17412" name="Picture 3" descr="C:\Users\марина\Desktop\4luk.jpg"/>
          <p:cNvPicPr>
            <a:picLocks noChangeAspect="1" noChangeArrowheads="1"/>
          </p:cNvPicPr>
          <p:nvPr/>
        </p:nvPicPr>
        <p:blipFill>
          <a:blip r:embed="rId4"/>
          <a:srcRect/>
          <a:stretch>
            <a:fillRect/>
          </a:stretch>
        </p:blipFill>
        <p:spPr bwMode="auto">
          <a:xfrm>
            <a:off x="3714750" y="714375"/>
            <a:ext cx="1298575" cy="1214438"/>
          </a:xfrm>
          <a:prstGeom prst="rect">
            <a:avLst/>
          </a:prstGeom>
          <a:noFill/>
          <a:ln w="9525">
            <a:noFill/>
            <a:miter lim="800000"/>
            <a:headEnd/>
            <a:tailEnd/>
          </a:ln>
        </p:spPr>
      </p:pic>
      <p:pic>
        <p:nvPicPr>
          <p:cNvPr id="17413" name="Picture 4" descr="C:\Users\марина\Desktop\post-166-1309573210.jpg"/>
          <p:cNvPicPr>
            <a:picLocks noChangeAspect="1" noChangeArrowheads="1"/>
          </p:cNvPicPr>
          <p:nvPr/>
        </p:nvPicPr>
        <p:blipFill>
          <a:blip r:embed="rId5"/>
          <a:srcRect/>
          <a:stretch>
            <a:fillRect/>
          </a:stretch>
        </p:blipFill>
        <p:spPr bwMode="auto">
          <a:xfrm>
            <a:off x="6286500" y="500063"/>
            <a:ext cx="1363663" cy="1654175"/>
          </a:xfrm>
          <a:prstGeom prst="rect">
            <a:avLst/>
          </a:prstGeom>
          <a:noFill/>
          <a:ln w="9525">
            <a:noFill/>
            <a:miter lim="800000"/>
            <a:headEnd/>
            <a:tailEnd/>
          </a:ln>
        </p:spPr>
      </p:pic>
      <p:graphicFrame>
        <p:nvGraphicFramePr>
          <p:cNvPr id="39" name="Таблица 38"/>
          <p:cNvGraphicFramePr>
            <a:graphicFrameLocks noGrp="1"/>
          </p:cNvGraphicFramePr>
          <p:nvPr/>
        </p:nvGraphicFramePr>
        <p:xfrm>
          <a:off x="6572250" y="2563813"/>
          <a:ext cx="1357313" cy="365125"/>
        </p:xfrm>
        <a:graphic>
          <a:graphicData uri="http://schemas.openxmlformats.org/drawingml/2006/table">
            <a:tbl>
              <a:tblPr firstRow="1" bandRow="1">
                <a:tableStyleId>{5940675A-B579-460E-94D1-54222C63F5DA}</a:tableStyleId>
              </a:tblPr>
              <a:tblGrid>
                <a:gridCol w="452441"/>
                <a:gridCol w="452441"/>
                <a:gridCol w="452441"/>
              </a:tblGrid>
              <a:tr h="357190">
                <a:tc>
                  <a:txBody>
                    <a:bodyPr/>
                    <a:lstStyle/>
                    <a:p>
                      <a:endParaRPr lang="ru-RU" b="1" dirty="0">
                        <a:solidFill>
                          <a:schemeClr val="tx1"/>
                        </a:solidFill>
                      </a:endParaRPr>
                    </a:p>
                  </a:txBody>
                  <a:tcPr/>
                </a:tc>
                <a:tc>
                  <a:txBody>
                    <a:bodyPr/>
                    <a:lstStyle/>
                    <a:p>
                      <a:endParaRPr lang="ru-RU" b="1" dirty="0"/>
                    </a:p>
                  </a:txBody>
                  <a:tcPr/>
                </a:tc>
                <a:tc>
                  <a:txBody>
                    <a:bodyPr/>
                    <a:lstStyle/>
                    <a:p>
                      <a:endParaRPr lang="ru-RU" b="1" dirty="0"/>
                    </a:p>
                  </a:txBody>
                  <a:tcPr>
                    <a:solidFill>
                      <a:srgbClr val="FF0000"/>
                    </a:solidFill>
                  </a:tcPr>
                </a:tc>
              </a:tr>
            </a:tbl>
          </a:graphicData>
        </a:graphic>
      </p:graphicFrame>
      <p:graphicFrame>
        <p:nvGraphicFramePr>
          <p:cNvPr id="41" name="Таблица 40"/>
          <p:cNvGraphicFramePr>
            <a:graphicFrameLocks noGrp="1"/>
          </p:cNvGraphicFramePr>
          <p:nvPr/>
        </p:nvGraphicFramePr>
        <p:xfrm>
          <a:off x="3857625" y="2571750"/>
          <a:ext cx="1357313" cy="428625"/>
        </p:xfrm>
        <a:graphic>
          <a:graphicData uri="http://schemas.openxmlformats.org/drawingml/2006/table">
            <a:tbl>
              <a:tblPr firstRow="1" bandRow="1">
                <a:tableStyleId>{5940675A-B579-460E-94D1-54222C63F5DA}</a:tableStyleId>
              </a:tblPr>
              <a:tblGrid>
                <a:gridCol w="428628"/>
                <a:gridCol w="500066"/>
                <a:gridCol w="428630"/>
              </a:tblGrid>
              <a:tr h="428627">
                <a:tc>
                  <a:txBody>
                    <a:bodyPr/>
                    <a:lstStyle/>
                    <a:p>
                      <a:endParaRPr lang="ru-RU" b="1" dirty="0">
                        <a:solidFill>
                          <a:schemeClr val="tx1"/>
                        </a:solidFill>
                      </a:endParaRPr>
                    </a:p>
                  </a:txBody>
                  <a:tcPr/>
                </a:tc>
                <a:tc>
                  <a:txBody>
                    <a:bodyPr/>
                    <a:lstStyle/>
                    <a:p>
                      <a:endParaRPr lang="ru-RU" b="1" dirty="0"/>
                    </a:p>
                  </a:txBody>
                  <a:tcPr>
                    <a:solidFill>
                      <a:srgbClr val="FF0000"/>
                    </a:solidFill>
                  </a:tcPr>
                </a:tc>
                <a:tc>
                  <a:txBody>
                    <a:bodyPr/>
                    <a:lstStyle/>
                    <a:p>
                      <a:endParaRPr lang="ru-RU" b="1" dirty="0"/>
                    </a:p>
                  </a:txBody>
                  <a:tcPr/>
                </a:tc>
              </a:tr>
            </a:tbl>
          </a:graphicData>
        </a:graphic>
      </p:graphicFrame>
      <p:graphicFrame>
        <p:nvGraphicFramePr>
          <p:cNvPr id="42" name="Таблица 41"/>
          <p:cNvGraphicFramePr>
            <a:graphicFrameLocks noGrp="1"/>
          </p:cNvGraphicFramePr>
          <p:nvPr/>
        </p:nvGraphicFramePr>
        <p:xfrm>
          <a:off x="1143000" y="2563813"/>
          <a:ext cx="1357313" cy="365125"/>
        </p:xfrm>
        <a:graphic>
          <a:graphicData uri="http://schemas.openxmlformats.org/drawingml/2006/table">
            <a:tbl>
              <a:tblPr firstRow="1" bandRow="1">
                <a:tableStyleId>{5940675A-B579-460E-94D1-54222C63F5DA}</a:tableStyleId>
              </a:tblPr>
              <a:tblGrid>
                <a:gridCol w="452441"/>
                <a:gridCol w="476253"/>
                <a:gridCol w="428629"/>
              </a:tblGrid>
              <a:tr h="357189">
                <a:tc>
                  <a:txBody>
                    <a:bodyPr/>
                    <a:lstStyle/>
                    <a:p>
                      <a:endParaRPr lang="ru-RU" b="1" dirty="0">
                        <a:solidFill>
                          <a:schemeClr val="tx1"/>
                        </a:solidFill>
                      </a:endParaRPr>
                    </a:p>
                  </a:txBody>
                  <a:tcPr>
                    <a:solidFill>
                      <a:srgbClr val="FF0000"/>
                    </a:solidFill>
                  </a:tcPr>
                </a:tc>
                <a:tc>
                  <a:txBody>
                    <a:bodyPr/>
                    <a:lstStyle/>
                    <a:p>
                      <a:endParaRPr lang="ru-RU" b="1" dirty="0"/>
                    </a:p>
                  </a:txBody>
                  <a:tcPr/>
                </a:tc>
                <a:tc>
                  <a:txBody>
                    <a:bodyPr/>
                    <a:lstStyle/>
                    <a:p>
                      <a:endParaRPr lang="ru-RU" b="1" dirty="0"/>
                    </a:p>
                  </a:txBody>
                  <a:tcPr/>
                </a:tc>
              </a:tr>
            </a:tbl>
          </a:graphicData>
        </a:graphic>
      </p:graphicFrame>
      <p:pic>
        <p:nvPicPr>
          <p:cNvPr id="17444" name="Picture 4"/>
          <p:cNvPicPr>
            <a:picLocks noChangeAspect="1" noChangeArrowheads="1"/>
          </p:cNvPicPr>
          <p:nvPr/>
        </p:nvPicPr>
        <p:blipFill>
          <a:blip r:embed="rId6"/>
          <a:srcRect/>
          <a:stretch>
            <a:fillRect/>
          </a:stretch>
        </p:blipFill>
        <p:spPr bwMode="auto">
          <a:xfrm>
            <a:off x="7358063" y="4357688"/>
            <a:ext cx="1270000" cy="1738312"/>
          </a:xfrm>
          <a:prstGeom prst="rect">
            <a:avLst/>
          </a:prstGeom>
          <a:noFill/>
          <a:ln w="9525">
            <a:noFill/>
            <a:miter lim="800000"/>
            <a:headEnd/>
            <a:tailEnd/>
          </a:ln>
        </p:spPr>
      </p:pic>
      <p:pic>
        <p:nvPicPr>
          <p:cNvPr id="17445" name="Picture 5"/>
          <p:cNvPicPr>
            <a:picLocks noChangeAspect="1" noChangeArrowheads="1"/>
          </p:cNvPicPr>
          <p:nvPr/>
        </p:nvPicPr>
        <p:blipFill>
          <a:blip r:embed="rId7"/>
          <a:srcRect/>
          <a:stretch>
            <a:fillRect/>
          </a:stretch>
        </p:blipFill>
        <p:spPr bwMode="auto">
          <a:xfrm>
            <a:off x="5786438" y="4429125"/>
            <a:ext cx="1636712" cy="1604963"/>
          </a:xfrm>
          <a:prstGeom prst="rect">
            <a:avLst/>
          </a:prstGeom>
          <a:noFill/>
          <a:ln w="9525">
            <a:noFill/>
            <a:miter lim="800000"/>
            <a:headEnd/>
            <a:tailEnd/>
          </a:ln>
        </p:spPr>
      </p:pic>
      <p:pic>
        <p:nvPicPr>
          <p:cNvPr id="17446" name="Picture 6"/>
          <p:cNvPicPr>
            <a:picLocks noChangeAspect="1" noChangeArrowheads="1"/>
          </p:cNvPicPr>
          <p:nvPr/>
        </p:nvPicPr>
        <p:blipFill>
          <a:blip r:embed="rId8"/>
          <a:srcRect/>
          <a:stretch>
            <a:fillRect/>
          </a:stretch>
        </p:blipFill>
        <p:spPr bwMode="auto">
          <a:xfrm>
            <a:off x="4643438" y="4572000"/>
            <a:ext cx="1047750" cy="1438275"/>
          </a:xfrm>
          <a:prstGeom prst="rect">
            <a:avLst/>
          </a:prstGeom>
          <a:noFill/>
          <a:ln w="9525">
            <a:noFill/>
            <a:miter lim="800000"/>
            <a:headEnd/>
            <a:tailEnd/>
          </a:ln>
        </p:spPr>
      </p:pic>
      <p:pic>
        <p:nvPicPr>
          <p:cNvPr id="17447" name="Picture 7"/>
          <p:cNvPicPr>
            <a:picLocks noChangeAspect="1" noChangeArrowheads="1"/>
          </p:cNvPicPr>
          <p:nvPr/>
        </p:nvPicPr>
        <p:blipFill>
          <a:blip r:embed="rId9"/>
          <a:srcRect/>
          <a:stretch>
            <a:fillRect/>
          </a:stretch>
        </p:blipFill>
        <p:spPr bwMode="auto">
          <a:xfrm>
            <a:off x="3000375" y="4786313"/>
            <a:ext cx="1611313" cy="1419225"/>
          </a:xfrm>
          <a:prstGeom prst="rect">
            <a:avLst/>
          </a:prstGeom>
          <a:noFill/>
          <a:ln w="9525">
            <a:noFill/>
            <a:miter lim="800000"/>
            <a:headEnd/>
            <a:tailEnd/>
          </a:ln>
        </p:spPr>
      </p:pic>
      <p:pic>
        <p:nvPicPr>
          <p:cNvPr id="17448" name="Picture 9"/>
          <p:cNvPicPr>
            <a:picLocks noChangeAspect="1" noChangeArrowheads="1"/>
          </p:cNvPicPr>
          <p:nvPr/>
        </p:nvPicPr>
        <p:blipFill>
          <a:blip r:embed="rId10"/>
          <a:srcRect/>
          <a:stretch>
            <a:fillRect/>
          </a:stretch>
        </p:blipFill>
        <p:spPr bwMode="auto">
          <a:xfrm>
            <a:off x="1428750" y="4572000"/>
            <a:ext cx="1643063" cy="1549400"/>
          </a:xfrm>
          <a:prstGeom prst="rect">
            <a:avLst/>
          </a:prstGeom>
          <a:noFill/>
          <a:ln w="9525">
            <a:noFill/>
            <a:miter lim="800000"/>
            <a:headEnd/>
            <a:tailEnd/>
          </a:ln>
        </p:spPr>
      </p:pic>
      <p:pic>
        <p:nvPicPr>
          <p:cNvPr id="17449" name="Picture 10"/>
          <p:cNvPicPr>
            <a:picLocks noChangeAspect="1" noChangeArrowheads="1"/>
          </p:cNvPicPr>
          <p:nvPr/>
        </p:nvPicPr>
        <p:blipFill>
          <a:blip r:embed="rId11"/>
          <a:srcRect/>
          <a:stretch>
            <a:fillRect/>
          </a:stretch>
        </p:blipFill>
        <p:spPr bwMode="auto">
          <a:xfrm>
            <a:off x="500063" y="4857750"/>
            <a:ext cx="928687" cy="1312863"/>
          </a:xfrm>
          <a:prstGeom prst="rect">
            <a:avLst/>
          </a:prstGeom>
          <a:noFill/>
          <a:ln w="9525">
            <a:noFill/>
            <a:miter lim="800000"/>
            <a:headEnd/>
            <a:tailEnd/>
          </a:ln>
        </p:spPr>
      </p:pic>
      <p:sp>
        <p:nvSpPr>
          <p:cNvPr id="17450" name="Rectangle 7"/>
          <p:cNvSpPr>
            <a:spLocks noChangeArrowheads="1"/>
          </p:cNvSpPr>
          <p:nvPr/>
        </p:nvSpPr>
        <p:spPr bwMode="auto">
          <a:xfrm>
            <a:off x="571500" y="3286125"/>
            <a:ext cx="7429500" cy="984250"/>
          </a:xfrm>
          <a:prstGeom prst="rect">
            <a:avLst/>
          </a:prstGeom>
          <a:noFill/>
          <a:ln w="9525">
            <a:noFill/>
            <a:miter lim="800000"/>
            <a:headEnd/>
            <a:tailEnd/>
          </a:ln>
        </p:spPr>
        <p:txBody>
          <a:bodyPr anchor="ctr">
            <a:spAutoFit/>
          </a:bodyPr>
          <a:lstStyle/>
          <a:p>
            <a:pPr>
              <a:buFontTx/>
              <a:buChar char="•"/>
              <a:tabLst>
                <a:tab pos="457200" algn="l"/>
              </a:tabLst>
            </a:pPr>
            <a:r>
              <a:rPr lang="en-US" sz="1400" b="1">
                <a:latin typeface="Calibri" pitchFamily="34" charset="0"/>
                <a:cs typeface="Times New Roman" pitchFamily="18" charset="0"/>
              </a:rPr>
              <a:t>“</a:t>
            </a:r>
            <a:r>
              <a:rPr lang="en-US" sz="2000" b="1">
                <a:cs typeface="Times New Roman" pitchFamily="18" charset="0"/>
              </a:rPr>
              <a:t>Kuris garsas skiriasi?” – </a:t>
            </a:r>
            <a:r>
              <a:rPr lang="en-US" sz="2000">
                <a:cs typeface="Times New Roman" pitchFamily="18" charset="0"/>
              </a:rPr>
              <a:t>Ištarti panašiai skambančius </a:t>
            </a:r>
            <a:endParaRPr lang="lt-LT" sz="2000">
              <a:cs typeface="Times New Roman" pitchFamily="18" charset="0"/>
            </a:endParaRPr>
          </a:p>
          <a:p>
            <a:pPr>
              <a:buFontTx/>
              <a:buChar char="•"/>
              <a:tabLst>
                <a:tab pos="457200" algn="l"/>
              </a:tabLst>
            </a:pPr>
            <a:r>
              <a:rPr lang="en-US" sz="2000">
                <a:cs typeface="Times New Roman" pitchFamily="18" charset="0"/>
              </a:rPr>
              <a:t>žodžius ir nustatyti, kuris garsas skiriasi.</a:t>
            </a:r>
            <a:endParaRPr lang="en-US" sz="2000"/>
          </a:p>
          <a:p>
            <a:pPr eaLnBrk="0" hangingPunct="0">
              <a:tabLst>
                <a:tab pos="457200" algn="l"/>
              </a:tabLst>
            </a:pPr>
            <a:endParaRPr lang="en-US"/>
          </a:p>
        </p:txBody>
      </p:sp>
      <p:sp>
        <p:nvSpPr>
          <p:cNvPr id="17451" name="Rectangle 8"/>
          <p:cNvSpPr>
            <a:spLocks noChangeArrowheads="1"/>
          </p:cNvSpPr>
          <p:nvPr/>
        </p:nvSpPr>
        <p:spPr bwMode="auto">
          <a:xfrm>
            <a:off x="457200" y="2657475"/>
            <a:ext cx="9144000" cy="0"/>
          </a:xfrm>
          <a:prstGeom prst="rect">
            <a:avLst/>
          </a:prstGeom>
          <a:noFill/>
          <a:ln w="9525">
            <a:noFill/>
            <a:miter lim="800000"/>
            <a:headEnd/>
            <a:tailEnd/>
          </a:ln>
        </p:spPr>
        <p:txBody>
          <a:bodyPr wrap="none" anchor="ctr">
            <a:spAutoFit/>
          </a:bodyPr>
          <a:lstStyle/>
          <a:p>
            <a:r>
              <a:rPr lang="en-US" sz="1400">
                <a:latin typeface="Calibri" pitchFamily="34" charset="0"/>
                <a:cs typeface="Times New Roman" pitchFamily="18" charset="0"/>
              </a:rPr>
              <a:t> </a:t>
            </a:r>
            <a:endParaRPr lang="en-US"/>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C:\Users\саня\Desktop\38189518.jpg"/>
          <p:cNvPicPr>
            <a:picLocks noChangeAspect="1" noChangeArrowheads="1"/>
          </p:cNvPicPr>
          <p:nvPr/>
        </p:nvPicPr>
        <p:blipFill>
          <a:blip r:embed="rId2"/>
          <a:srcRect/>
          <a:stretch>
            <a:fillRect/>
          </a:stretch>
        </p:blipFill>
        <p:spPr bwMode="auto">
          <a:xfrm>
            <a:off x="0" y="-571500"/>
            <a:ext cx="9144000" cy="7429500"/>
          </a:xfrm>
          <a:prstGeom prst="rect">
            <a:avLst/>
          </a:prstGeom>
          <a:noFill/>
          <a:ln w="9525">
            <a:noFill/>
            <a:miter lim="800000"/>
            <a:headEnd/>
            <a:tailEnd/>
          </a:ln>
        </p:spPr>
      </p:pic>
      <p:sp>
        <p:nvSpPr>
          <p:cNvPr id="18434" name="Rectangle 7"/>
          <p:cNvSpPr>
            <a:spLocks noChangeArrowheads="1"/>
          </p:cNvSpPr>
          <p:nvPr/>
        </p:nvSpPr>
        <p:spPr bwMode="auto">
          <a:xfrm>
            <a:off x="571500" y="0"/>
            <a:ext cx="8072438" cy="7110413"/>
          </a:xfrm>
          <a:prstGeom prst="rect">
            <a:avLst/>
          </a:prstGeom>
          <a:noFill/>
          <a:ln w="9525">
            <a:noFill/>
            <a:miter lim="800000"/>
            <a:headEnd/>
            <a:tailEnd/>
          </a:ln>
        </p:spPr>
        <p:txBody>
          <a:bodyPr>
            <a:spAutoFit/>
          </a:bodyPr>
          <a:lstStyle/>
          <a:p>
            <a:r>
              <a:rPr lang="lt-LT" sz="2000" b="1" i="1"/>
              <a:t>Regimojo (vizualinio) suvokimo sutrikimų </a:t>
            </a:r>
            <a:r>
              <a:rPr lang="lt-LT" sz="2000"/>
              <a:t>turintiems mokiniams būdingas nepakankamas daiktų suvokimas regėjimu, patiriami sunkumai atpažįstant, diferencijuojant ir įsimenant matomus vaizdinius bei simbolius, atliekant vaizualinę analizę, skiriant atskiras dalis iš visumos, suvokiant erdvinius santykius, orientuojantis erdvėje.</a:t>
            </a:r>
          </a:p>
          <a:p>
            <a:r>
              <a:rPr lang="lt-LT" sz="2800" b="1" i="1">
                <a:solidFill>
                  <a:srgbClr val="FF0000"/>
                </a:solidFill>
              </a:rPr>
              <a:t>Siūlomi žaidimai regimojo suvokimo sutrikimų lavinimui: </a:t>
            </a:r>
          </a:p>
          <a:p>
            <a:r>
              <a:rPr lang="lt-LT" sz="2400" i="1">
                <a:solidFill>
                  <a:srgbClr val="FF0000"/>
                </a:solidFill>
              </a:rPr>
              <a:t>- </a:t>
            </a:r>
            <a:r>
              <a:rPr lang="lt-LT" sz="2000" i="1"/>
              <a:t>Tinka žaidimai skirti  </a:t>
            </a:r>
            <a:r>
              <a:rPr lang="en-US" sz="2400" b="1">
                <a:latin typeface="Calibri" pitchFamily="34" charset="0"/>
              </a:rPr>
              <a:t>dydžio, spalvos ir formos</a:t>
            </a:r>
            <a:r>
              <a:rPr lang="lt-LT" sz="2400" b="1">
                <a:latin typeface="Calibri" pitchFamily="34" charset="0"/>
              </a:rPr>
              <a:t>, erdvinių </a:t>
            </a:r>
            <a:r>
              <a:rPr lang="en-US" sz="2400" b="1">
                <a:latin typeface="Calibri" pitchFamily="34" charset="0"/>
              </a:rPr>
              <a:t> suvokim</a:t>
            </a:r>
            <a:r>
              <a:rPr lang="lt-LT" sz="2400" b="1">
                <a:latin typeface="Calibri" pitchFamily="34" charset="0"/>
              </a:rPr>
              <a:t>ų lavinimui:</a:t>
            </a:r>
            <a:r>
              <a:rPr lang="en-US" sz="2400">
                <a:latin typeface="Calibri" pitchFamily="34" charset="0"/>
              </a:rPr>
              <a:t> Galima pasiūlyti </a:t>
            </a:r>
            <a:r>
              <a:rPr lang="lt-LT" sz="2400">
                <a:solidFill>
                  <a:srgbClr val="FF0000"/>
                </a:solidFill>
                <a:latin typeface="Calibri" pitchFamily="34" charset="0"/>
              </a:rPr>
              <a:t>grupuoti pagal spalvas</a:t>
            </a:r>
            <a:r>
              <a:rPr lang="lt-LT" sz="2400">
                <a:latin typeface="Calibri" pitchFamily="34" charset="0"/>
              </a:rPr>
              <a:t>, </a:t>
            </a:r>
            <a:r>
              <a:rPr lang="lt-LT" sz="2400">
                <a:solidFill>
                  <a:srgbClr val="FF0000"/>
                </a:solidFill>
                <a:latin typeface="Calibri" pitchFamily="34" charset="0"/>
              </a:rPr>
              <a:t>formas,dydžius;</a:t>
            </a:r>
            <a:r>
              <a:rPr lang="lt-LT" sz="2400">
                <a:latin typeface="Calibri" pitchFamily="34" charset="0"/>
              </a:rPr>
              <a:t> </a:t>
            </a:r>
            <a:r>
              <a:rPr lang="en-US" sz="2400">
                <a:latin typeface="Calibri" pitchFamily="34" charset="0"/>
              </a:rPr>
              <a:t>aplinkos daiktus  gretinti su atitinkamomis formomis</a:t>
            </a:r>
            <a:r>
              <a:rPr lang="lt-LT" sz="2400">
                <a:latin typeface="Calibri" pitchFamily="34" charset="0"/>
              </a:rPr>
              <a:t>.S</a:t>
            </a:r>
            <a:r>
              <a:rPr lang="en-US" sz="2400">
                <a:latin typeface="Calibri" pitchFamily="34" charset="0"/>
              </a:rPr>
              <a:t>udėti įvairių daiktų </a:t>
            </a:r>
            <a:r>
              <a:rPr lang="en-US" sz="2400">
                <a:solidFill>
                  <a:srgbClr val="FF0000"/>
                </a:solidFill>
                <a:latin typeface="Calibri" pitchFamily="34" charset="0"/>
              </a:rPr>
              <a:t>atvaizdus</a:t>
            </a:r>
            <a:r>
              <a:rPr lang="en-US" sz="2400">
                <a:latin typeface="Calibri" pitchFamily="34" charset="0"/>
              </a:rPr>
              <a:t> arba siužetinius paveikslėlius </a:t>
            </a:r>
            <a:r>
              <a:rPr lang="en-US" sz="2400">
                <a:solidFill>
                  <a:srgbClr val="FF0000"/>
                </a:solidFill>
                <a:latin typeface="Calibri" pitchFamily="34" charset="0"/>
              </a:rPr>
              <a:t>iš sukarpytų dalių</a:t>
            </a:r>
            <a:r>
              <a:rPr lang="en-US" sz="2400">
                <a:latin typeface="Calibri" pitchFamily="34" charset="0"/>
              </a:rPr>
              <a:t>, </a:t>
            </a:r>
            <a:r>
              <a:rPr lang="en-US" sz="2400">
                <a:solidFill>
                  <a:srgbClr val="FF0000"/>
                </a:solidFill>
                <a:latin typeface="Calibri" pitchFamily="34" charset="0"/>
              </a:rPr>
              <a:t>dėlioti atvaizdus pagal pavyzdį</a:t>
            </a:r>
            <a:r>
              <a:rPr lang="lt-LT" sz="2400">
                <a:latin typeface="Calibri" pitchFamily="34" charset="0"/>
              </a:rPr>
              <a:t>.</a:t>
            </a:r>
            <a:r>
              <a:rPr lang="en-US" sz="2400">
                <a:latin typeface="Calibri" pitchFamily="34" charset="0"/>
              </a:rPr>
              <a:t> dėlioti atvaizdus pagal pvz.Tiks užduotys, </a:t>
            </a:r>
            <a:r>
              <a:rPr lang="en-US" sz="2400">
                <a:solidFill>
                  <a:srgbClr val="FF0000"/>
                </a:solidFill>
                <a:latin typeface="Calibri" pitchFamily="34" charset="0"/>
              </a:rPr>
              <a:t>reikalaujančios </a:t>
            </a:r>
            <a:endParaRPr lang="lt-LT" sz="2400">
              <a:solidFill>
                <a:srgbClr val="FF0000"/>
              </a:solidFill>
              <a:latin typeface="Calibri" pitchFamily="34" charset="0"/>
            </a:endParaRPr>
          </a:p>
          <a:p>
            <a:r>
              <a:rPr lang="en-US" sz="2400">
                <a:solidFill>
                  <a:srgbClr val="FF0000"/>
                </a:solidFill>
                <a:latin typeface="Calibri" pitchFamily="34" charset="0"/>
              </a:rPr>
              <a:t>atpažinti daiktus</a:t>
            </a:r>
            <a:r>
              <a:rPr lang="en-US" sz="2400">
                <a:latin typeface="Calibri" pitchFamily="34" charset="0"/>
              </a:rPr>
              <a:t>   </a:t>
            </a:r>
            <a:r>
              <a:rPr lang="en-US" sz="2400">
                <a:solidFill>
                  <a:srgbClr val="FF0000"/>
                </a:solidFill>
                <a:latin typeface="Calibri" pitchFamily="34" charset="0"/>
              </a:rPr>
              <a:t>pavaizduotus</a:t>
            </a:r>
            <a:r>
              <a:rPr lang="en-US" sz="2400">
                <a:latin typeface="Calibri" pitchFamily="34" charset="0"/>
              </a:rPr>
              <a:t>  piešinyje kontūrine </a:t>
            </a:r>
            <a:endParaRPr lang="lt-LT" sz="2400">
              <a:latin typeface="Calibri" pitchFamily="34" charset="0"/>
            </a:endParaRPr>
          </a:p>
          <a:p>
            <a:r>
              <a:rPr lang="en-US" sz="2400">
                <a:latin typeface="Calibri" pitchFamily="34" charset="0"/>
              </a:rPr>
              <a:t>ar </a:t>
            </a:r>
            <a:r>
              <a:rPr lang="en-US" sz="2400">
                <a:solidFill>
                  <a:srgbClr val="FF0000"/>
                </a:solidFill>
                <a:latin typeface="Calibri" pitchFamily="34" charset="0"/>
              </a:rPr>
              <a:t>taškine kreive</a:t>
            </a:r>
            <a:r>
              <a:rPr lang="en-US" sz="2400">
                <a:latin typeface="Calibri" pitchFamily="34" charset="0"/>
              </a:rPr>
              <a:t>, atpažinti kontūrinius daikto </a:t>
            </a:r>
            <a:endParaRPr lang="lt-LT" sz="2400">
              <a:latin typeface="Calibri" pitchFamily="34" charset="0"/>
            </a:endParaRPr>
          </a:p>
          <a:p>
            <a:r>
              <a:rPr lang="en-US" sz="2400">
                <a:latin typeface="Calibri" pitchFamily="34" charset="0"/>
              </a:rPr>
              <a:t>atvaizdus, kai jie </a:t>
            </a:r>
            <a:r>
              <a:rPr lang="en-US" sz="2400">
                <a:solidFill>
                  <a:srgbClr val="FF0000"/>
                </a:solidFill>
                <a:latin typeface="Calibri" pitchFamily="34" charset="0"/>
              </a:rPr>
              <a:t>tyčia perbraukti </a:t>
            </a:r>
            <a:r>
              <a:rPr lang="en-US" sz="2400">
                <a:latin typeface="Calibri" pitchFamily="34" charset="0"/>
              </a:rPr>
              <a:t>papildomomis</a:t>
            </a:r>
            <a:endParaRPr lang="lt-LT" sz="2400">
              <a:latin typeface="Calibri" pitchFamily="34" charset="0"/>
            </a:endParaRPr>
          </a:p>
          <a:p>
            <a:r>
              <a:rPr lang="en-US" sz="2400">
                <a:latin typeface="Calibri" pitchFamily="34" charset="0"/>
              </a:rPr>
              <a:t> linijomis arba </a:t>
            </a:r>
            <a:r>
              <a:rPr lang="en-US" sz="2400">
                <a:solidFill>
                  <a:srgbClr val="FF0000"/>
                </a:solidFill>
                <a:latin typeface="Calibri" pitchFamily="34" charset="0"/>
              </a:rPr>
              <a:t>uždėti vienas ant kito</a:t>
            </a:r>
            <a:r>
              <a:rPr lang="en-US" sz="2400">
                <a:latin typeface="Calibri" pitchFamily="34" charset="0"/>
              </a:rPr>
              <a:t>, atpažinti, </a:t>
            </a:r>
            <a:endParaRPr lang="lt-LT" sz="2400">
              <a:latin typeface="Calibri" pitchFamily="34" charset="0"/>
            </a:endParaRPr>
          </a:p>
          <a:p>
            <a:r>
              <a:rPr lang="en-US" sz="2400">
                <a:latin typeface="Calibri" pitchFamily="34" charset="0"/>
              </a:rPr>
              <a:t>daiktą pagal vieną jam priklausančią detalę.</a:t>
            </a:r>
            <a:endParaRPr lang="lt-LT" sz="2400" i="1">
              <a:solidFill>
                <a:srgbClr val="FF0000"/>
              </a:solidFill>
            </a:endParaRPr>
          </a:p>
          <a:p>
            <a:r>
              <a:rPr lang="lt-LT">
                <a:latin typeface="Calibri" pitchFamily="34" charset="0"/>
              </a:rPr>
              <a:t/>
            </a:r>
            <a:br>
              <a:rPr lang="lt-LT">
                <a:latin typeface="Calibri" pitchFamily="34" charset="0"/>
              </a:rPr>
            </a:br>
            <a:endParaRPr lang="en-US">
              <a:latin typeface="Calibri" pitchFamily="34" charset="0"/>
            </a:endParaRPr>
          </a:p>
        </p:txBody>
      </p:sp>
      <p:pic>
        <p:nvPicPr>
          <p:cNvPr id="18435" name="Picture 10" descr="http://volna.org/wp-content/uploads/2014/11/razvivaiushchiie_kompiutiernyie_ighry_dlia_dietiei5.png"/>
          <p:cNvPicPr>
            <a:picLocks noChangeAspect="1" noChangeArrowheads="1"/>
          </p:cNvPicPr>
          <p:nvPr/>
        </p:nvPicPr>
        <p:blipFill>
          <a:blip r:embed="rId3"/>
          <a:srcRect/>
          <a:stretch>
            <a:fillRect/>
          </a:stretch>
        </p:blipFill>
        <p:spPr bwMode="auto">
          <a:xfrm>
            <a:off x="6643688" y="5000625"/>
            <a:ext cx="2143125" cy="1500188"/>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ctrTitle"/>
          </p:nvPr>
        </p:nvSpPr>
        <p:spPr/>
        <p:txBody>
          <a:bodyPr/>
          <a:lstStyle/>
          <a:p>
            <a:endParaRPr lang="lt-LT" smtClean="0"/>
          </a:p>
        </p:txBody>
      </p:sp>
      <p:sp>
        <p:nvSpPr>
          <p:cNvPr id="3" name="Подзаголовок 2"/>
          <p:cNvSpPr>
            <a:spLocks noGrp="1"/>
          </p:cNvSpPr>
          <p:nvPr>
            <p:ph type="subTitle" idx="1"/>
          </p:nvPr>
        </p:nvSpPr>
        <p:spPr/>
        <p:txBody>
          <a:bodyPr rtlCol="0">
            <a:normAutofit/>
          </a:bodyPr>
          <a:lstStyle/>
          <a:p>
            <a:pPr fontAlgn="auto">
              <a:spcAft>
                <a:spcPts val="0"/>
              </a:spcAft>
              <a:buFont typeface="Arial" pitchFamily="34" charset="0"/>
              <a:buNone/>
              <a:defRPr/>
            </a:pPr>
            <a:endParaRPr lang="ru-RU"/>
          </a:p>
        </p:txBody>
      </p:sp>
      <p:pic>
        <p:nvPicPr>
          <p:cNvPr id="19459"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60" name="TextBox 10"/>
          <p:cNvSpPr txBox="1">
            <a:spLocks noChangeArrowheads="1"/>
          </p:cNvSpPr>
          <p:nvPr/>
        </p:nvSpPr>
        <p:spPr bwMode="auto">
          <a:xfrm>
            <a:off x="500063" y="428625"/>
            <a:ext cx="8358187" cy="5878513"/>
          </a:xfrm>
          <a:prstGeom prst="rect">
            <a:avLst/>
          </a:prstGeom>
          <a:noFill/>
          <a:ln w="9525">
            <a:noFill/>
            <a:miter lim="800000"/>
            <a:headEnd/>
            <a:tailEnd/>
          </a:ln>
        </p:spPr>
        <p:txBody>
          <a:bodyPr>
            <a:spAutoFit/>
          </a:bodyPr>
          <a:lstStyle/>
          <a:p>
            <a:pPr algn="ctr"/>
            <a:r>
              <a:rPr lang="lt-LT" sz="2000" b="1"/>
              <a:t>Tinka žaidimai</a:t>
            </a:r>
            <a:r>
              <a:rPr lang="lt-LT" sz="2000"/>
              <a:t>:  </a:t>
            </a:r>
            <a:r>
              <a:rPr lang="lt-LT"/>
              <a:t>“</a:t>
            </a:r>
            <a:r>
              <a:rPr lang="lt-LT" b="1"/>
              <a:t>Labirintai</a:t>
            </a:r>
            <a:r>
              <a:rPr lang="lt-LT"/>
              <a:t>”,”</a:t>
            </a:r>
            <a:r>
              <a:rPr lang="lt-LT" b="1"/>
              <a:t>Ko trūksta</a:t>
            </a:r>
            <a:r>
              <a:rPr lang="lt-LT"/>
              <a:t>?, “</a:t>
            </a:r>
            <a:r>
              <a:rPr lang="lt-LT" b="1"/>
              <a:t>Pabaik eilę”, “Rask skirtumus”. “Atpažink kas nupiešta”, “Atpažink raides”, ”Rask šešėlius”, “Spalvink pagal nurodytas spalvas”“Nustatyk daikto vietą” erdvėje</a:t>
            </a:r>
            <a:r>
              <a:rPr lang="lt-LT"/>
              <a:t>”“ pan.</a:t>
            </a:r>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endParaRPr lang="lt-LT" sz="2000" u="sng"/>
          </a:p>
          <a:p>
            <a:pPr algn="ctr"/>
            <a:r>
              <a:rPr lang="lt-LT" sz="2000" u="sng"/>
              <a:t>             </a:t>
            </a:r>
            <a:endParaRPr lang="ru-RU" sz="2000" u="sng"/>
          </a:p>
        </p:txBody>
      </p:sp>
      <p:pic>
        <p:nvPicPr>
          <p:cNvPr id="19461" name="Picture 2" descr="https://lh4.googleusercontent.com/-9bew7Rnd1tQ/VGEKR7WA_fE/AAAAAAABE5U/78dqm9Q0U9I/s160-c/Labirintai03.jpg"/>
          <p:cNvPicPr>
            <a:picLocks noChangeAspect="1" noChangeArrowheads="1"/>
          </p:cNvPicPr>
          <p:nvPr/>
        </p:nvPicPr>
        <p:blipFill>
          <a:blip r:embed="rId3"/>
          <a:srcRect/>
          <a:stretch>
            <a:fillRect/>
          </a:stretch>
        </p:blipFill>
        <p:spPr bwMode="auto">
          <a:xfrm>
            <a:off x="714375" y="1428750"/>
            <a:ext cx="2500313" cy="1785938"/>
          </a:xfrm>
          <a:prstGeom prst="rect">
            <a:avLst/>
          </a:prstGeom>
          <a:noFill/>
          <a:ln w="9525">
            <a:noFill/>
            <a:miter lim="800000"/>
            <a:headEnd/>
            <a:tailEnd/>
          </a:ln>
        </p:spPr>
      </p:pic>
      <p:pic>
        <p:nvPicPr>
          <p:cNvPr id="19462" name="Picture 6" descr="https://lh5.googleusercontent.com/-JaPa5qDesIk/VF-naz2LZgE/AAAAAAABEz4/to3NgyocSOA/s160-c/SuraskSkirtumus03.jpg"/>
          <p:cNvPicPr>
            <a:picLocks noChangeAspect="1" noChangeArrowheads="1"/>
          </p:cNvPicPr>
          <p:nvPr/>
        </p:nvPicPr>
        <p:blipFill>
          <a:blip r:embed="rId4"/>
          <a:srcRect/>
          <a:stretch>
            <a:fillRect/>
          </a:stretch>
        </p:blipFill>
        <p:spPr bwMode="auto">
          <a:xfrm>
            <a:off x="3000375" y="1643063"/>
            <a:ext cx="2500313" cy="1928812"/>
          </a:xfrm>
          <a:prstGeom prst="rect">
            <a:avLst/>
          </a:prstGeom>
          <a:noFill/>
          <a:ln w="9525">
            <a:noFill/>
            <a:miter lim="800000"/>
            <a:headEnd/>
            <a:tailEnd/>
          </a:ln>
        </p:spPr>
      </p:pic>
      <p:pic>
        <p:nvPicPr>
          <p:cNvPr id="19463" name="Picture 8" descr="https://lh6.googleusercontent.com/-cSppRY6Zm2s/VF-o3icpYYE/AAAAAAABE1c/TyEdb4vMsMI/s160-c/KoTruksta02.jpg"/>
          <p:cNvPicPr>
            <a:picLocks noChangeAspect="1" noChangeArrowheads="1"/>
          </p:cNvPicPr>
          <p:nvPr/>
        </p:nvPicPr>
        <p:blipFill>
          <a:blip r:embed="rId5"/>
          <a:srcRect/>
          <a:stretch>
            <a:fillRect/>
          </a:stretch>
        </p:blipFill>
        <p:spPr bwMode="auto">
          <a:xfrm>
            <a:off x="5857875" y="1571625"/>
            <a:ext cx="2714625" cy="2881313"/>
          </a:xfrm>
          <a:prstGeom prst="rect">
            <a:avLst/>
          </a:prstGeom>
          <a:noFill/>
          <a:ln w="9525">
            <a:noFill/>
            <a:miter lim="800000"/>
            <a:headEnd/>
            <a:tailEnd/>
          </a:ln>
        </p:spPr>
      </p:pic>
      <p:pic>
        <p:nvPicPr>
          <p:cNvPr id="19464" name="Picture 10" descr="https://lh5.googleusercontent.com/-X-VEfIZWHfc/UW60YWNSbmE/AAAAAAAAzdM/OwfOoC84Bwc/s160-c/SuraskIrNuspalvinkRaides.jpg"/>
          <p:cNvPicPr>
            <a:picLocks noChangeAspect="1" noChangeArrowheads="1"/>
          </p:cNvPicPr>
          <p:nvPr/>
        </p:nvPicPr>
        <p:blipFill>
          <a:blip r:embed="rId6"/>
          <a:srcRect/>
          <a:stretch>
            <a:fillRect/>
          </a:stretch>
        </p:blipFill>
        <p:spPr bwMode="auto">
          <a:xfrm>
            <a:off x="642938" y="3214688"/>
            <a:ext cx="2428875" cy="3143250"/>
          </a:xfrm>
          <a:prstGeom prst="rect">
            <a:avLst/>
          </a:prstGeom>
          <a:noFill/>
          <a:ln w="9525">
            <a:noFill/>
            <a:miter lim="800000"/>
            <a:headEnd/>
            <a:tailEnd/>
          </a:ln>
        </p:spPr>
      </p:pic>
      <p:pic>
        <p:nvPicPr>
          <p:cNvPr id="19465" name="Picture 12" descr="https://lh4.googleusercontent.com/-lcTMgiUKRhE/URQgkPqMsdE/AAAAAAAApj0/8wYL3_TIR3A/s160-c/SpalvinkElementusPagalNurodytasSpalvas.jpg"/>
          <p:cNvPicPr>
            <a:picLocks noChangeAspect="1" noChangeArrowheads="1"/>
          </p:cNvPicPr>
          <p:nvPr/>
        </p:nvPicPr>
        <p:blipFill>
          <a:blip r:embed="rId7"/>
          <a:srcRect/>
          <a:stretch>
            <a:fillRect/>
          </a:stretch>
        </p:blipFill>
        <p:spPr bwMode="auto">
          <a:xfrm>
            <a:off x="3071813" y="4143375"/>
            <a:ext cx="2722562" cy="2143125"/>
          </a:xfrm>
          <a:prstGeom prst="rect">
            <a:avLst/>
          </a:prstGeom>
          <a:noFill/>
          <a:ln w="9525">
            <a:noFill/>
            <a:miter lim="800000"/>
            <a:headEnd/>
            <a:tailEnd/>
          </a:ln>
        </p:spPr>
      </p:pic>
      <p:pic>
        <p:nvPicPr>
          <p:cNvPr id="19466" name="Picture 14" descr="https://lh6.googleusercontent.com/-uAMS15DwH9M/T3l6tyx-61E/AAAAAAAAaB8/qwWtGwHW_Qk/s160-c/SuraskSeseli.jpg"/>
          <p:cNvPicPr>
            <a:picLocks noChangeAspect="1" noChangeArrowheads="1"/>
          </p:cNvPicPr>
          <p:nvPr/>
        </p:nvPicPr>
        <p:blipFill>
          <a:blip r:embed="rId8"/>
          <a:srcRect/>
          <a:stretch>
            <a:fillRect/>
          </a:stretch>
        </p:blipFill>
        <p:spPr bwMode="auto">
          <a:xfrm>
            <a:off x="6357938" y="4572000"/>
            <a:ext cx="1857375" cy="1714500"/>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C:\Users\саня\Desktop\38189518.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500063" y="500063"/>
            <a:ext cx="8143875" cy="5929312"/>
          </a:xfrm>
        </p:spPr>
        <p:txBody>
          <a:bodyPr rtlCol="0">
            <a:normAutofit fontScale="90000"/>
          </a:bodyPr>
          <a:lstStyle/>
          <a:p>
            <a:pPr fontAlgn="auto">
              <a:spcAft>
                <a:spcPts val="0"/>
              </a:spcAft>
              <a:defRPr/>
            </a:pPr>
            <a:r>
              <a:rPr lang="lt-LT" sz="2000" b="1" dirty="0" smtClean="0">
                <a:latin typeface="Arial" pitchFamily="34" charset="0"/>
                <a:cs typeface="Arial" pitchFamily="34" charset="0"/>
              </a:rPr>
              <a:t>Žaidimai mąstymui lavinti paremti šių mąstymo operacijų geresniam įsisavinimui:</a:t>
            </a:r>
            <a:br>
              <a:rPr lang="lt-LT" sz="2000" b="1" dirty="0" smtClean="0">
                <a:latin typeface="Arial" pitchFamily="34" charset="0"/>
                <a:cs typeface="Arial" pitchFamily="34" charset="0"/>
              </a:rPr>
            </a:br>
            <a:r>
              <a:rPr lang="lt-LT" sz="2000" b="1" dirty="0" smtClean="0">
                <a:latin typeface="Arial" pitchFamily="34" charset="0"/>
                <a:cs typeface="Arial" pitchFamily="34" charset="0"/>
              </a:rPr>
              <a:t/>
            </a:r>
            <a:br>
              <a:rPr lang="lt-LT" sz="2000" b="1" dirty="0" smtClean="0">
                <a:latin typeface="Arial" pitchFamily="34" charset="0"/>
                <a:cs typeface="Arial" pitchFamily="34" charset="0"/>
              </a:rPr>
            </a:br>
            <a:r>
              <a:rPr lang="lt-LT" sz="2000" b="1" dirty="0" smtClean="0">
                <a:latin typeface="Arial" pitchFamily="34" charset="0"/>
                <a:cs typeface="Arial" pitchFamily="34" charset="0"/>
              </a:rPr>
              <a:t>Mąstymo veiksmai (operacijos)</a:t>
            </a:r>
            <a:r>
              <a:rPr lang="en-US" sz="2000" dirty="0" smtClean="0">
                <a:latin typeface="Arial" pitchFamily="34" charset="0"/>
                <a:cs typeface="Arial" pitchFamily="34" charset="0"/>
              </a:rPr>
              <a:t/>
            </a:r>
            <a:br>
              <a:rPr lang="en-US" sz="2000" dirty="0" smtClean="0">
                <a:latin typeface="Arial" pitchFamily="34" charset="0"/>
                <a:cs typeface="Arial" pitchFamily="34" charset="0"/>
              </a:rPr>
            </a:br>
            <a:r>
              <a:rPr lang="en-US" sz="2200" b="1" i="1" dirty="0" err="1" smtClean="0">
                <a:latin typeface="Arial" pitchFamily="34" charset="0"/>
                <a:cs typeface="Arial" pitchFamily="34" charset="0"/>
              </a:rPr>
              <a:t>Analizė</a:t>
            </a:r>
            <a:r>
              <a:rPr lang="en-US" sz="2200" b="1" i="1" dirty="0" smtClean="0">
                <a:latin typeface="Arial" pitchFamily="34" charset="0"/>
                <a:cs typeface="Arial" pitchFamily="34" charset="0"/>
              </a:rPr>
              <a:t>- </a:t>
            </a:r>
            <a:r>
              <a:rPr lang="en-US" sz="2200" b="1" i="1" dirty="0" smtClean="0">
                <a:solidFill>
                  <a:schemeClr val="tx2">
                    <a:lumMod val="60000"/>
                    <a:lumOff val="40000"/>
                  </a:schemeClr>
                </a:solidFill>
                <a:latin typeface="Arial" pitchFamily="34" charset="0"/>
                <a:cs typeface="Arial" pitchFamily="34" charset="0"/>
              </a:rPr>
              <a:t>tai </a:t>
            </a:r>
            <a:r>
              <a:rPr lang="en-US" sz="2200" b="1" i="1" dirty="0" err="1" smtClean="0">
                <a:solidFill>
                  <a:schemeClr val="tx2">
                    <a:lumMod val="60000"/>
                    <a:lumOff val="40000"/>
                  </a:schemeClr>
                </a:solidFill>
                <a:latin typeface="Arial" pitchFamily="34" charset="0"/>
                <a:cs typeface="Arial" pitchFamily="34" charset="0"/>
              </a:rPr>
              <a:t>visumos</a:t>
            </a:r>
            <a:r>
              <a:rPr lang="en-US" sz="2200" b="1" i="1" dirty="0" smtClean="0">
                <a:solidFill>
                  <a:schemeClr val="tx2">
                    <a:lumMod val="60000"/>
                    <a:lumOff val="40000"/>
                  </a:schemeClr>
                </a:solidFill>
                <a:latin typeface="Arial" pitchFamily="34" charset="0"/>
                <a:cs typeface="Arial" pitchFamily="34" charset="0"/>
              </a:rPr>
              <a:t> (</a:t>
            </a:r>
            <a:r>
              <a:rPr lang="en-US" sz="2200" b="1" i="1" dirty="0" err="1" smtClean="0">
                <a:solidFill>
                  <a:schemeClr val="tx2">
                    <a:lumMod val="60000"/>
                    <a:lumOff val="40000"/>
                  </a:schemeClr>
                </a:solidFill>
                <a:latin typeface="Arial" pitchFamily="34" charset="0"/>
                <a:cs typeface="Arial" pitchFamily="34" charset="0"/>
              </a:rPr>
              <a:t>daikto</a:t>
            </a:r>
            <a:r>
              <a:rPr lang="en-US" sz="2200" b="1" i="1" dirty="0" smtClean="0">
                <a:solidFill>
                  <a:schemeClr val="tx2">
                    <a:lumMod val="60000"/>
                    <a:lumOff val="40000"/>
                  </a:schemeClr>
                </a:solidFill>
                <a:latin typeface="Arial" pitchFamily="34" charset="0"/>
                <a:cs typeface="Arial" pitchFamily="34" charset="0"/>
              </a:rPr>
              <a:t> </a:t>
            </a:r>
            <a:r>
              <a:rPr lang="en-US" sz="2200" b="1" i="1" dirty="0" err="1" smtClean="0">
                <a:solidFill>
                  <a:schemeClr val="tx2">
                    <a:lumMod val="60000"/>
                    <a:lumOff val="40000"/>
                  </a:schemeClr>
                </a:solidFill>
                <a:latin typeface="Arial" pitchFamily="34" charset="0"/>
                <a:cs typeface="Arial" pitchFamily="34" charset="0"/>
              </a:rPr>
              <a:t>ar</a:t>
            </a:r>
            <a:r>
              <a:rPr lang="en-US" sz="2200" b="1" i="1" dirty="0" smtClean="0">
                <a:solidFill>
                  <a:schemeClr val="tx2">
                    <a:lumMod val="60000"/>
                    <a:lumOff val="40000"/>
                  </a:schemeClr>
                </a:solidFill>
                <a:latin typeface="Arial" pitchFamily="34" charset="0"/>
                <a:cs typeface="Arial" pitchFamily="34" charset="0"/>
              </a:rPr>
              <a:t> </a:t>
            </a:r>
            <a:r>
              <a:rPr lang="en-US" sz="2200" b="1" i="1" dirty="0" err="1" smtClean="0">
                <a:solidFill>
                  <a:schemeClr val="tx2">
                    <a:lumMod val="60000"/>
                    <a:lumOff val="40000"/>
                  </a:schemeClr>
                </a:solidFill>
                <a:latin typeface="Arial" pitchFamily="34" charset="0"/>
                <a:cs typeface="Arial" pitchFamily="34" charset="0"/>
              </a:rPr>
              <a:t>reiškinio</a:t>
            </a:r>
            <a:r>
              <a:rPr lang="en-US" sz="2200" b="1" i="1" dirty="0" smtClean="0">
                <a:solidFill>
                  <a:schemeClr val="tx2">
                    <a:lumMod val="60000"/>
                    <a:lumOff val="40000"/>
                  </a:schemeClr>
                </a:solidFill>
                <a:latin typeface="Arial" pitchFamily="34" charset="0"/>
                <a:cs typeface="Arial" pitchFamily="34" charset="0"/>
              </a:rPr>
              <a:t>) </a:t>
            </a:r>
            <a:r>
              <a:rPr lang="en-US" sz="2200" b="1" i="1" dirty="0" err="1" smtClean="0">
                <a:solidFill>
                  <a:schemeClr val="tx2">
                    <a:lumMod val="60000"/>
                    <a:lumOff val="40000"/>
                  </a:schemeClr>
                </a:solidFill>
                <a:latin typeface="Arial" pitchFamily="34" charset="0"/>
                <a:cs typeface="Arial" pitchFamily="34" charset="0"/>
              </a:rPr>
              <a:t>skirstymas</a:t>
            </a:r>
            <a:r>
              <a:rPr lang="en-US" sz="2200" b="1" i="1" dirty="0" smtClean="0">
                <a:solidFill>
                  <a:schemeClr val="tx2">
                    <a:lumMod val="60000"/>
                    <a:lumOff val="40000"/>
                  </a:schemeClr>
                </a:solidFill>
                <a:latin typeface="Arial" pitchFamily="34" charset="0"/>
                <a:cs typeface="Arial" pitchFamily="34" charset="0"/>
              </a:rPr>
              <a:t> į </a:t>
            </a:r>
            <a:r>
              <a:rPr lang="en-US" sz="2200" b="1" i="1" dirty="0" err="1" smtClean="0">
                <a:solidFill>
                  <a:schemeClr val="tx2">
                    <a:lumMod val="60000"/>
                    <a:lumOff val="40000"/>
                  </a:schemeClr>
                </a:solidFill>
                <a:latin typeface="Arial" pitchFamily="34" charset="0"/>
                <a:cs typeface="Arial" pitchFamily="34" charset="0"/>
              </a:rPr>
              <a:t>dalis</a:t>
            </a:r>
            <a:r>
              <a:rPr lang="en-US" sz="2200" b="1" i="1" dirty="0" smtClean="0">
                <a:solidFill>
                  <a:schemeClr val="tx2">
                    <a:lumMod val="60000"/>
                    <a:lumOff val="40000"/>
                  </a:schemeClr>
                </a:solidFill>
                <a:latin typeface="Arial" pitchFamily="34" charset="0"/>
                <a:cs typeface="Arial" pitchFamily="34" charset="0"/>
              </a:rPr>
              <a:t>. </a:t>
            </a:r>
            <a:r>
              <a:rPr lang="lt-LT" sz="2200" b="1" i="1" dirty="0" smtClean="0">
                <a:solidFill>
                  <a:schemeClr val="tx2">
                    <a:lumMod val="60000"/>
                    <a:lumOff val="40000"/>
                  </a:schemeClr>
                </a:solidFill>
                <a:latin typeface="Arial" pitchFamily="34" charset="0"/>
                <a:cs typeface="Arial" pitchFamily="34" charset="0"/>
              </a:rPr>
              <a:t/>
            </a:r>
            <a:br>
              <a:rPr lang="lt-LT" sz="2200" b="1" i="1" dirty="0" smtClean="0">
                <a:solidFill>
                  <a:schemeClr val="tx2">
                    <a:lumMod val="60000"/>
                    <a:lumOff val="40000"/>
                  </a:schemeClr>
                </a:solidFill>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i="1" dirty="0" err="1" smtClean="0">
                <a:latin typeface="Arial" pitchFamily="34" charset="0"/>
                <a:cs typeface="Arial" pitchFamily="34" charset="0"/>
              </a:rPr>
              <a:t>Sintezė</a:t>
            </a:r>
            <a:r>
              <a:rPr lang="en-US" sz="2200" b="1" i="1" dirty="0" smtClean="0">
                <a:latin typeface="Arial" pitchFamily="34" charset="0"/>
                <a:cs typeface="Arial" pitchFamily="34" charset="0"/>
              </a:rPr>
              <a:t>- </a:t>
            </a:r>
            <a:r>
              <a:rPr lang="en-US" sz="2200" b="1" i="1" dirty="0" err="1" smtClean="0">
                <a:solidFill>
                  <a:srgbClr val="00B050"/>
                </a:solidFill>
                <a:latin typeface="Arial" pitchFamily="34" charset="0"/>
                <a:cs typeface="Arial" pitchFamily="34" charset="0"/>
              </a:rPr>
              <a:t>atskirų</a:t>
            </a:r>
            <a:r>
              <a:rPr lang="en-US" sz="2200" b="1" i="1" dirty="0" smtClean="0">
                <a:solidFill>
                  <a:srgbClr val="00B050"/>
                </a:solidFill>
                <a:latin typeface="Arial" pitchFamily="34" charset="0"/>
                <a:cs typeface="Arial" pitchFamily="34" charset="0"/>
              </a:rPr>
              <a:t> </a:t>
            </a:r>
            <a:r>
              <a:rPr lang="en-US" sz="2200" b="1" i="1" dirty="0" err="1" smtClean="0">
                <a:solidFill>
                  <a:srgbClr val="00B050"/>
                </a:solidFill>
                <a:latin typeface="Arial" pitchFamily="34" charset="0"/>
                <a:cs typeface="Arial" pitchFamily="34" charset="0"/>
              </a:rPr>
              <a:t>elementų</a:t>
            </a:r>
            <a:r>
              <a:rPr lang="en-US" sz="2200" b="1" i="1" dirty="0" smtClean="0">
                <a:solidFill>
                  <a:srgbClr val="00B050"/>
                </a:solidFill>
                <a:latin typeface="Arial" pitchFamily="34" charset="0"/>
                <a:cs typeface="Arial" pitchFamily="34" charset="0"/>
              </a:rPr>
              <a:t> </a:t>
            </a:r>
            <a:r>
              <a:rPr lang="en-US" sz="2200" b="1" i="1" dirty="0" err="1" smtClean="0">
                <a:solidFill>
                  <a:srgbClr val="00B050"/>
                </a:solidFill>
                <a:latin typeface="Arial" pitchFamily="34" charset="0"/>
                <a:cs typeface="Arial" pitchFamily="34" charset="0"/>
              </a:rPr>
              <a:t>arba</a:t>
            </a:r>
            <a:r>
              <a:rPr lang="en-US" sz="2200" b="1" i="1" dirty="0" smtClean="0">
                <a:solidFill>
                  <a:srgbClr val="00B050"/>
                </a:solidFill>
                <a:latin typeface="Arial" pitchFamily="34" charset="0"/>
                <a:cs typeface="Arial" pitchFamily="34" charset="0"/>
              </a:rPr>
              <a:t> </a:t>
            </a:r>
            <a:r>
              <a:rPr lang="en-US" sz="2200" b="1" i="1" dirty="0" err="1" smtClean="0">
                <a:solidFill>
                  <a:srgbClr val="00B050"/>
                </a:solidFill>
                <a:latin typeface="Arial" pitchFamily="34" charset="0"/>
                <a:cs typeface="Arial" pitchFamily="34" charset="0"/>
              </a:rPr>
              <a:t>dalių</a:t>
            </a:r>
            <a:r>
              <a:rPr lang="lt-LT" sz="2200" b="1" i="1" dirty="0" smtClean="0">
                <a:solidFill>
                  <a:srgbClr val="00B050"/>
                </a:solidFill>
                <a:latin typeface="Arial" pitchFamily="34" charset="0"/>
                <a:cs typeface="Arial" pitchFamily="34" charset="0"/>
              </a:rPr>
              <a:t> </a:t>
            </a:r>
            <a:r>
              <a:rPr lang="en-US" sz="2200" b="1" i="1" dirty="0" err="1" smtClean="0">
                <a:solidFill>
                  <a:srgbClr val="00B050"/>
                </a:solidFill>
                <a:latin typeface="Arial" pitchFamily="34" charset="0"/>
                <a:cs typeface="Arial" pitchFamily="34" charset="0"/>
              </a:rPr>
              <a:t>jungimas</a:t>
            </a:r>
            <a:r>
              <a:rPr lang="en-US" sz="2200" b="1" i="1" dirty="0" smtClean="0">
                <a:solidFill>
                  <a:srgbClr val="00B050"/>
                </a:solidFill>
                <a:latin typeface="Arial" pitchFamily="34" charset="0"/>
                <a:cs typeface="Arial" pitchFamily="34" charset="0"/>
              </a:rPr>
              <a:t> į </a:t>
            </a:r>
            <a:r>
              <a:rPr lang="en-US" sz="2200" b="1" i="1" dirty="0" err="1" smtClean="0">
                <a:solidFill>
                  <a:srgbClr val="00B050"/>
                </a:solidFill>
                <a:latin typeface="Arial" pitchFamily="34" charset="0"/>
                <a:cs typeface="Arial" pitchFamily="34" charset="0"/>
              </a:rPr>
              <a:t>visumą</a:t>
            </a:r>
            <a:r>
              <a:rPr lang="en-US" sz="2200" b="1" i="1" dirty="0" smtClean="0">
                <a:solidFill>
                  <a:srgbClr val="00B050"/>
                </a:solidFill>
                <a:latin typeface="Arial" pitchFamily="34" charset="0"/>
                <a:cs typeface="Arial" pitchFamily="34" charset="0"/>
              </a:rPr>
              <a:t>.</a:t>
            </a:r>
            <a:r>
              <a:rPr lang="lt-LT" sz="2200" b="1" i="1" dirty="0" smtClean="0">
                <a:solidFill>
                  <a:srgbClr val="00B050"/>
                </a:solidFill>
                <a:latin typeface="Arial" pitchFamily="34" charset="0"/>
                <a:cs typeface="Arial" pitchFamily="34" charset="0"/>
              </a:rPr>
              <a:t/>
            </a:r>
            <a:br>
              <a:rPr lang="lt-LT" sz="2200" b="1" i="1" dirty="0" smtClean="0">
                <a:solidFill>
                  <a:srgbClr val="00B050"/>
                </a:solidFill>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i="1" dirty="0" err="1" smtClean="0">
                <a:latin typeface="Arial" pitchFamily="34" charset="0"/>
                <a:cs typeface="Arial" pitchFamily="34" charset="0"/>
              </a:rPr>
              <a:t>Palyginimas</a:t>
            </a:r>
            <a:r>
              <a:rPr lang="en-US" sz="2200" b="1" i="1" dirty="0" smtClean="0">
                <a:latin typeface="Arial" pitchFamily="34" charset="0"/>
                <a:cs typeface="Arial" pitchFamily="34" charset="0"/>
              </a:rPr>
              <a:t>- </a:t>
            </a:r>
            <a:r>
              <a:rPr lang="en-US" sz="2200" b="1" i="1" dirty="0" smtClean="0">
                <a:solidFill>
                  <a:srgbClr val="002060"/>
                </a:solidFill>
                <a:latin typeface="Arial" pitchFamily="34" charset="0"/>
                <a:cs typeface="Arial" pitchFamily="34" charset="0"/>
              </a:rPr>
              <a:t>tai </a:t>
            </a:r>
            <a:r>
              <a:rPr lang="en-US" sz="2200" b="1" i="1" dirty="0" err="1" smtClean="0">
                <a:solidFill>
                  <a:srgbClr val="002060"/>
                </a:solidFill>
                <a:latin typeface="Arial" pitchFamily="34" charset="0"/>
                <a:cs typeface="Arial" pitchFamily="34" charset="0"/>
              </a:rPr>
              <a:t>panašumo</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ir</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skirtumo</a:t>
            </a:r>
            <a:r>
              <a:rPr lang="en-US" sz="2200" b="1" i="1" dirty="0" smtClean="0">
                <a:solidFill>
                  <a:srgbClr val="002060"/>
                </a:solidFill>
                <a:latin typeface="Arial" pitchFamily="34" charset="0"/>
                <a:cs typeface="Arial" pitchFamily="34" charset="0"/>
              </a:rPr>
              <a:t> tarp </a:t>
            </a:r>
            <a:r>
              <a:rPr lang="en-US" sz="2200" b="1" i="1" dirty="0" err="1" smtClean="0">
                <a:solidFill>
                  <a:srgbClr val="002060"/>
                </a:solidFill>
                <a:latin typeface="Arial" pitchFamily="34" charset="0"/>
                <a:cs typeface="Arial" pitchFamily="34" charset="0"/>
              </a:rPr>
              <a:t>daiktų</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ar</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jų</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atskirų</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elementų</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bei</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požymių</a:t>
            </a:r>
            <a:r>
              <a:rPr lang="en-US" sz="2200" b="1" i="1" dirty="0" smtClean="0">
                <a:solidFill>
                  <a:srgbClr val="002060"/>
                </a:solidFill>
                <a:latin typeface="Arial" pitchFamily="34" charset="0"/>
                <a:cs typeface="Arial" pitchFamily="34" charset="0"/>
              </a:rPr>
              <a:t> </a:t>
            </a:r>
            <a:r>
              <a:rPr lang="en-US" sz="2200" b="1" i="1" dirty="0" err="1" smtClean="0">
                <a:solidFill>
                  <a:srgbClr val="002060"/>
                </a:solidFill>
                <a:latin typeface="Arial" pitchFamily="34" charset="0"/>
                <a:cs typeface="Arial" pitchFamily="34" charset="0"/>
              </a:rPr>
              <a:t>nustatymas</a:t>
            </a:r>
            <a:r>
              <a:rPr lang="en-US" sz="2200" b="1" i="1" dirty="0" smtClean="0">
                <a:solidFill>
                  <a:srgbClr val="002060"/>
                </a:solidFill>
                <a:latin typeface="Arial" pitchFamily="34" charset="0"/>
                <a:cs typeface="Arial" pitchFamily="34" charset="0"/>
              </a:rPr>
              <a:t>.</a:t>
            </a:r>
            <a:r>
              <a:rPr lang="en-US" sz="2200" b="1" i="1" dirty="0" smtClean="0">
                <a:latin typeface="Arial" pitchFamily="34" charset="0"/>
                <a:cs typeface="Arial" pitchFamily="34" charset="0"/>
              </a:rPr>
              <a:t> </a:t>
            </a:r>
            <a:r>
              <a:rPr lang="lt-LT" sz="2200" b="1" i="1" dirty="0" smtClean="0">
                <a:latin typeface="Arial" pitchFamily="34" charset="0"/>
                <a:cs typeface="Arial" pitchFamily="34" charset="0"/>
              </a:rPr>
              <a:t/>
            </a:r>
            <a:br>
              <a:rPr lang="lt-LT" sz="2200" b="1" i="1" dirty="0" smtClean="0">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i="1" dirty="0" err="1" smtClean="0">
                <a:latin typeface="Arial" pitchFamily="34" charset="0"/>
                <a:cs typeface="Arial" pitchFamily="34" charset="0"/>
              </a:rPr>
              <a:t>Abstrahavimas</a:t>
            </a:r>
            <a:r>
              <a:rPr lang="en-US" sz="2200" b="1" i="1" dirty="0" smtClean="0">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minties</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atitrūkimas</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nuo</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daiktų</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daugelio</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savybių</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ir</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kurios</a:t>
            </a:r>
            <a:r>
              <a:rPr lang="en-US" sz="2200" b="1" i="1" dirty="0" smtClean="0">
                <a:solidFill>
                  <a:srgbClr val="C00000"/>
                </a:solidFill>
                <a:latin typeface="Arial" pitchFamily="34" charset="0"/>
                <a:cs typeface="Arial" pitchFamily="34" charset="0"/>
              </a:rPr>
              <a:t> </a:t>
            </a:r>
            <a:r>
              <a:rPr lang="en-US" sz="2200" b="1" i="1" dirty="0" err="1" smtClean="0">
                <a:solidFill>
                  <a:srgbClr val="C00000"/>
                </a:solidFill>
                <a:latin typeface="Arial" pitchFamily="34" charset="0"/>
                <a:cs typeface="Arial" pitchFamily="34" charset="0"/>
              </a:rPr>
              <a:t>nors</a:t>
            </a:r>
            <a:r>
              <a:rPr lang="en-US" sz="2200" b="1" i="1" dirty="0" smtClean="0">
                <a:solidFill>
                  <a:srgbClr val="C00000"/>
                </a:solidFill>
                <a:latin typeface="Arial" pitchFamily="34" charset="0"/>
                <a:cs typeface="Arial" pitchFamily="34" charset="0"/>
              </a:rPr>
              <a:t> </a:t>
            </a:r>
            <a:r>
              <a:rPr lang="en-US" sz="2200" b="1" i="1" u="sng" dirty="0" err="1" smtClean="0">
                <a:solidFill>
                  <a:srgbClr val="C00000"/>
                </a:solidFill>
                <a:latin typeface="Arial" pitchFamily="34" charset="0"/>
                <a:cs typeface="Arial" pitchFamily="34" charset="0"/>
              </a:rPr>
              <a:t>vienos</a:t>
            </a:r>
            <a:r>
              <a:rPr lang="en-US" sz="2200" b="1" i="1" u="sng" dirty="0" smtClean="0">
                <a:solidFill>
                  <a:srgbClr val="C00000"/>
                </a:solidFill>
                <a:latin typeface="Arial" pitchFamily="34" charset="0"/>
                <a:cs typeface="Arial" pitchFamily="34" charset="0"/>
              </a:rPr>
              <a:t> </a:t>
            </a:r>
            <a:r>
              <a:rPr lang="en-US" sz="2200" b="1" i="1" u="sng" dirty="0" err="1" smtClean="0">
                <a:solidFill>
                  <a:srgbClr val="C00000"/>
                </a:solidFill>
                <a:latin typeface="Arial" pitchFamily="34" charset="0"/>
                <a:cs typeface="Arial" pitchFamily="34" charset="0"/>
              </a:rPr>
              <a:t>iš</a:t>
            </a:r>
            <a:r>
              <a:rPr lang="en-US" sz="2200" b="1" i="1" u="sng" dirty="0" smtClean="0">
                <a:solidFill>
                  <a:srgbClr val="C00000"/>
                </a:solidFill>
                <a:latin typeface="Arial" pitchFamily="34" charset="0"/>
                <a:cs typeface="Arial" pitchFamily="34" charset="0"/>
              </a:rPr>
              <a:t> </a:t>
            </a:r>
            <a:r>
              <a:rPr lang="en-US" sz="2200" b="1" i="1" u="sng" dirty="0" err="1" smtClean="0">
                <a:solidFill>
                  <a:srgbClr val="C00000"/>
                </a:solidFill>
                <a:latin typeface="Arial" pitchFamily="34" charset="0"/>
                <a:cs typeface="Arial" pitchFamily="34" charset="0"/>
              </a:rPr>
              <a:t>jų</a:t>
            </a:r>
            <a:r>
              <a:rPr lang="en-US" sz="2200" b="1" i="1" u="sng" dirty="0" smtClean="0">
                <a:solidFill>
                  <a:srgbClr val="C00000"/>
                </a:solidFill>
                <a:latin typeface="Arial" pitchFamily="34" charset="0"/>
                <a:cs typeface="Arial" pitchFamily="34" charset="0"/>
              </a:rPr>
              <a:t>/ mums </a:t>
            </a:r>
            <a:r>
              <a:rPr lang="en-US" sz="2200" b="1" i="1" u="sng" dirty="0" err="1" smtClean="0">
                <a:solidFill>
                  <a:srgbClr val="C00000"/>
                </a:solidFill>
                <a:latin typeface="Arial" pitchFamily="34" charset="0"/>
                <a:cs typeface="Arial" pitchFamily="34" charset="0"/>
              </a:rPr>
              <a:t>reikalingos</a:t>
            </a:r>
            <a:r>
              <a:rPr lang="en-US" sz="2200" b="1" i="1" u="sng" dirty="0" smtClean="0">
                <a:solidFill>
                  <a:srgbClr val="C00000"/>
                </a:solidFill>
                <a:latin typeface="Arial" pitchFamily="34" charset="0"/>
                <a:cs typeface="Arial" pitchFamily="34" charset="0"/>
              </a:rPr>
              <a:t>, </a:t>
            </a:r>
            <a:r>
              <a:rPr lang="en-US" sz="2200" b="1" i="1" u="sng" dirty="0" err="1" smtClean="0">
                <a:solidFill>
                  <a:srgbClr val="C00000"/>
                </a:solidFill>
                <a:latin typeface="Arial" pitchFamily="34" charset="0"/>
                <a:cs typeface="Arial" pitchFamily="34" charset="0"/>
              </a:rPr>
              <a:t>išskyrimas</a:t>
            </a:r>
            <a:r>
              <a:rPr lang="lt-LT" sz="2200" b="1" i="1" u="sng" dirty="0" smtClean="0">
                <a:solidFill>
                  <a:srgbClr val="C00000"/>
                </a:solidFill>
                <a:latin typeface="Arial" pitchFamily="34" charset="0"/>
                <a:cs typeface="Arial" pitchFamily="34" charset="0"/>
              </a:rPr>
              <a:t/>
            </a:r>
            <a:br>
              <a:rPr lang="lt-LT" sz="2200" b="1" i="1" u="sng" dirty="0" smtClean="0">
                <a:solidFill>
                  <a:srgbClr val="C00000"/>
                </a:solidFill>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i="1" dirty="0" err="1" smtClean="0">
                <a:latin typeface="Arial" pitchFamily="34" charset="0"/>
                <a:cs typeface="Arial" pitchFamily="34" charset="0"/>
              </a:rPr>
              <a:t>Konkretinimas</a:t>
            </a:r>
            <a:r>
              <a:rPr lang="en-US" sz="2200" b="1" i="1" dirty="0" smtClean="0">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kai</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nurodome</a:t>
            </a:r>
            <a:r>
              <a:rPr lang="en-US" sz="2200" b="1" i="1" dirty="0" smtClean="0">
                <a:solidFill>
                  <a:schemeClr val="bg2">
                    <a:lumMod val="25000"/>
                  </a:schemeClr>
                </a:solidFill>
                <a:latin typeface="Arial" pitchFamily="34" charset="0"/>
                <a:cs typeface="Arial" pitchFamily="34" charset="0"/>
              </a:rPr>
              <a:t> tam </a:t>
            </a:r>
            <a:r>
              <a:rPr lang="en-US" sz="2200" b="1" i="1" dirty="0" err="1" smtClean="0">
                <a:solidFill>
                  <a:schemeClr val="bg2">
                    <a:lumMod val="25000"/>
                  </a:schemeClr>
                </a:solidFill>
                <a:latin typeface="Arial" pitchFamily="34" charset="0"/>
                <a:cs typeface="Arial" pitchFamily="34" charset="0"/>
              </a:rPr>
              <a:t>tikrą</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daiktą</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arba</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pabrėžiame</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konkretų</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šio</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daikto</a:t>
            </a:r>
            <a:r>
              <a:rPr lang="en-US" sz="2200" b="1" i="1" dirty="0" smtClean="0">
                <a:solidFill>
                  <a:schemeClr val="bg2">
                    <a:lumMod val="25000"/>
                  </a:schemeClr>
                </a:solidFill>
                <a:latin typeface="Arial" pitchFamily="34" charset="0"/>
                <a:cs typeface="Arial" pitchFamily="34" charset="0"/>
              </a:rPr>
              <a:t> </a:t>
            </a:r>
            <a:r>
              <a:rPr lang="en-US" sz="2200" b="1" i="1" dirty="0" err="1" smtClean="0">
                <a:solidFill>
                  <a:schemeClr val="bg2">
                    <a:lumMod val="25000"/>
                  </a:schemeClr>
                </a:solidFill>
                <a:latin typeface="Arial" pitchFamily="34" charset="0"/>
                <a:cs typeface="Arial" pitchFamily="34" charset="0"/>
              </a:rPr>
              <a:t>požymį</a:t>
            </a:r>
            <a:r>
              <a:rPr lang="en-US" sz="2200" b="1" i="1" dirty="0" smtClean="0">
                <a:solidFill>
                  <a:schemeClr val="bg2">
                    <a:lumMod val="25000"/>
                  </a:schemeClr>
                </a:solidFill>
                <a:latin typeface="Arial" pitchFamily="34" charset="0"/>
                <a:cs typeface="Arial" pitchFamily="34" charset="0"/>
              </a:rPr>
              <a:t>. </a:t>
            </a:r>
            <a:r>
              <a:rPr lang="lt-LT" sz="2200" b="1" i="1" dirty="0" smtClean="0">
                <a:solidFill>
                  <a:schemeClr val="bg2">
                    <a:lumMod val="25000"/>
                  </a:schemeClr>
                </a:solidFill>
                <a:latin typeface="Arial" pitchFamily="34" charset="0"/>
                <a:cs typeface="Arial" pitchFamily="34" charset="0"/>
              </a:rPr>
              <a:t/>
            </a:r>
            <a:br>
              <a:rPr lang="lt-LT" sz="2200" b="1" i="1" dirty="0" smtClean="0">
                <a:solidFill>
                  <a:schemeClr val="bg2">
                    <a:lumMod val="25000"/>
                  </a:schemeClr>
                </a:solidFill>
                <a:latin typeface="Arial" pitchFamily="34" charset="0"/>
                <a:cs typeface="Arial" pitchFamily="34" charset="0"/>
              </a:rPr>
            </a:br>
            <a:r>
              <a:rPr lang="en-US" sz="2200" b="1" dirty="0" smtClean="0">
                <a:latin typeface="Arial" pitchFamily="34" charset="0"/>
                <a:cs typeface="Arial" pitchFamily="34" charset="0"/>
              </a:rPr>
              <a:t/>
            </a:r>
            <a:br>
              <a:rPr lang="en-US" sz="2200" b="1" dirty="0" smtClean="0">
                <a:latin typeface="Arial" pitchFamily="34" charset="0"/>
                <a:cs typeface="Arial" pitchFamily="34" charset="0"/>
              </a:rPr>
            </a:br>
            <a:r>
              <a:rPr lang="en-US" sz="2200" b="1" i="1" dirty="0" err="1" smtClean="0">
                <a:latin typeface="Arial" pitchFamily="34" charset="0"/>
                <a:cs typeface="Arial" pitchFamily="34" charset="0"/>
              </a:rPr>
              <a:t>Apibendrinimas</a:t>
            </a:r>
            <a:r>
              <a:rPr lang="en-US" sz="2200" b="1" i="1" dirty="0" smtClean="0">
                <a:latin typeface="Arial" pitchFamily="34" charset="0"/>
                <a:cs typeface="Arial" pitchFamily="34" charset="0"/>
              </a:rPr>
              <a:t>- </a:t>
            </a:r>
            <a:r>
              <a:rPr lang="en-US" sz="2200" b="1" i="1" dirty="0" smtClean="0">
                <a:solidFill>
                  <a:schemeClr val="accent4">
                    <a:lumMod val="75000"/>
                  </a:schemeClr>
                </a:solidFill>
                <a:latin typeface="Arial" pitchFamily="34" charset="0"/>
                <a:cs typeface="Arial" pitchFamily="34" charset="0"/>
              </a:rPr>
              <a:t>tai </a:t>
            </a:r>
            <a:r>
              <a:rPr lang="en-US" sz="2200" b="1" i="1" dirty="0" err="1" smtClean="0">
                <a:solidFill>
                  <a:schemeClr val="accent4">
                    <a:lumMod val="75000"/>
                  </a:schemeClr>
                </a:solidFill>
                <a:latin typeface="Arial" pitchFamily="34" charset="0"/>
                <a:cs typeface="Arial" pitchFamily="34" charset="0"/>
              </a:rPr>
              <a:t>daiktų</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ir</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reiškinių</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sujungimas</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mintimis</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kurie</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turi</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bendrų</a:t>
            </a:r>
            <a:r>
              <a:rPr lang="en-US" sz="2200" b="1" i="1" dirty="0" smtClean="0">
                <a:solidFill>
                  <a:schemeClr val="accent4">
                    <a:lumMod val="75000"/>
                  </a:schemeClr>
                </a:solidFill>
                <a:latin typeface="Arial" pitchFamily="34" charset="0"/>
                <a:cs typeface="Arial" pitchFamily="34" charset="0"/>
              </a:rPr>
              <a:t> </a:t>
            </a:r>
            <a:r>
              <a:rPr lang="en-US" sz="2200" b="1" i="1" dirty="0" err="1" smtClean="0">
                <a:solidFill>
                  <a:schemeClr val="accent4">
                    <a:lumMod val="75000"/>
                  </a:schemeClr>
                </a:solidFill>
                <a:latin typeface="Arial" pitchFamily="34" charset="0"/>
                <a:cs typeface="Arial" pitchFamily="34" charset="0"/>
              </a:rPr>
              <a:t>saybių</a:t>
            </a:r>
            <a:r>
              <a:rPr lang="en-US" sz="2200" b="1" dirty="0" smtClean="0">
                <a:solidFill>
                  <a:schemeClr val="accent4">
                    <a:lumMod val="75000"/>
                  </a:schemeClr>
                </a:solidFill>
                <a:latin typeface="Arial" pitchFamily="34" charset="0"/>
                <a:cs typeface="Arial" pitchFamily="34" charset="0"/>
              </a:rPr>
              <a:t>.    </a:t>
            </a:r>
            <a:r>
              <a:rPr lang="en-US" sz="2000" b="1" dirty="0" smtClean="0">
                <a:solidFill>
                  <a:schemeClr val="accent4">
                    <a:lumMod val="75000"/>
                  </a:schemeClr>
                </a:solidFill>
                <a:latin typeface="Arial" pitchFamily="34" charset="0"/>
                <a:cs typeface="Arial" pitchFamily="34" charset="0"/>
              </a:rPr>
              <a:t/>
            </a:r>
            <a:br>
              <a:rPr lang="en-US" sz="2000" b="1" dirty="0" smtClean="0">
                <a:solidFill>
                  <a:schemeClr val="accent4">
                    <a:lumMod val="75000"/>
                  </a:schemeClr>
                </a:solidFill>
                <a:latin typeface="Arial" pitchFamily="34" charset="0"/>
                <a:cs typeface="Arial" pitchFamily="34" charset="0"/>
              </a:rPr>
            </a:br>
            <a:endParaRPr lang="ru-RU" sz="2000" b="1" u="sng" dirty="0">
              <a:solidFill>
                <a:schemeClr val="accent4">
                  <a:lumMod val="75000"/>
                </a:schemeClr>
              </a:solidFill>
              <a:latin typeface="Arial" pitchFamily="34" charset="0"/>
              <a:cs typeface="Arial" pitchFamily="34" charset="0"/>
            </a:endParaRPr>
          </a:p>
        </p:txBody>
      </p: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C:\Users\саня\Desktop\38189518.jpg"/>
          <p:cNvPicPr>
            <a:picLocks noChangeAspect="1" noChangeArrowheads="1"/>
          </p:cNvPicPr>
          <p:nvPr/>
        </p:nvPicPr>
        <p:blipFill>
          <a:blip r:embed="rId2"/>
          <a:srcRect/>
          <a:stretch>
            <a:fillRect/>
          </a:stretch>
        </p:blipFill>
        <p:spPr bwMode="auto">
          <a:xfrm>
            <a:off x="0" y="0"/>
            <a:ext cx="9144000" cy="7072313"/>
          </a:xfrm>
          <a:prstGeom prst="rect">
            <a:avLst/>
          </a:prstGeom>
          <a:noFill/>
          <a:ln w="9525">
            <a:noFill/>
            <a:miter lim="800000"/>
            <a:headEnd/>
            <a:tailEnd/>
          </a:ln>
        </p:spPr>
      </p:pic>
      <p:sp>
        <p:nvSpPr>
          <p:cNvPr id="2" name="Заголовок 1"/>
          <p:cNvSpPr>
            <a:spLocks noGrp="1"/>
          </p:cNvSpPr>
          <p:nvPr>
            <p:ph type="ctrTitle"/>
          </p:nvPr>
        </p:nvSpPr>
        <p:spPr>
          <a:xfrm rot="10800000" flipV="1">
            <a:off x="703263" y="5565775"/>
            <a:ext cx="7859712" cy="612775"/>
          </a:xfrm>
        </p:spPr>
        <p:txBody>
          <a:bodyPr rtlCol="0">
            <a:normAutofit fontScale="90000"/>
          </a:bodyPr>
          <a:lstStyle/>
          <a:p>
            <a:pPr fontAlgn="auto">
              <a:spcAft>
                <a:spcPts val="0"/>
              </a:spcAft>
              <a:buFont typeface="Arial" pitchFamily="34" charset="0"/>
              <a:buChar char="•"/>
              <a:defRPr/>
            </a:pP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r>
            <a:br>
              <a:rPr lang="ru-RU" sz="3100" b="1" dirty="0" smtClean="0">
                <a:solidFill>
                  <a:srgbClr val="00B050"/>
                </a:solidFill>
              </a:rPr>
            </a:br>
            <a:r>
              <a:rPr lang="ru-RU" sz="3100" b="1" dirty="0" smtClean="0">
                <a:solidFill>
                  <a:srgbClr val="00B050"/>
                </a:solidFill>
              </a:rPr>
              <a:t> </a:t>
            </a:r>
            <a:r>
              <a:rPr lang="ru-RU" dirty="0" smtClean="0">
                <a:solidFill>
                  <a:srgbClr val="00B050"/>
                </a:solidFill>
              </a:rPr>
              <a:t/>
            </a:r>
            <a:br>
              <a:rPr lang="ru-RU" dirty="0" smtClean="0">
                <a:solidFill>
                  <a:srgbClr val="00B050"/>
                </a:solidFill>
              </a:rPr>
            </a:br>
            <a:r>
              <a:rPr lang="ru-RU" dirty="0" smtClean="0">
                <a:solidFill>
                  <a:srgbClr val="00B050"/>
                </a:solidFill>
              </a:rPr>
              <a:t/>
            </a:r>
            <a:br>
              <a:rPr lang="ru-RU" dirty="0" smtClean="0">
                <a:solidFill>
                  <a:srgbClr val="00B050"/>
                </a:solidFill>
              </a:rPr>
            </a:br>
            <a:r>
              <a:rPr lang="ru-RU" dirty="0" smtClean="0">
                <a:solidFill>
                  <a:srgbClr val="00B050"/>
                </a:solidFill>
              </a:rPr>
              <a:t> </a:t>
            </a:r>
            <a:r>
              <a:rPr lang="ru-RU" sz="3100" b="1" dirty="0" smtClean="0">
                <a:solidFill>
                  <a:srgbClr val="00B050"/>
                </a:solidFill>
              </a:rPr>
              <a:t/>
            </a:r>
            <a:br>
              <a:rPr lang="ru-RU" sz="3100" b="1" dirty="0" smtClean="0">
                <a:solidFill>
                  <a:srgbClr val="00B050"/>
                </a:solidFill>
              </a:rPr>
            </a:br>
            <a:r>
              <a:rPr lang="ru-RU" sz="3100" b="1" dirty="0">
                <a:solidFill>
                  <a:srgbClr val="00B050"/>
                </a:solidFill>
              </a:rPr>
              <a:t/>
            </a:r>
            <a:br>
              <a:rPr lang="ru-RU" sz="3100" b="1" dirty="0">
                <a:solidFill>
                  <a:srgbClr val="00B050"/>
                </a:solidFill>
              </a:rPr>
            </a:br>
            <a:r>
              <a:rPr lang="ru-RU" sz="3100" b="1" dirty="0" smtClean="0">
                <a:solidFill>
                  <a:srgbClr val="00B050"/>
                </a:solidFill>
              </a:rPr>
              <a:t/>
            </a:r>
            <a:br>
              <a:rPr lang="ru-RU" sz="3100" b="1" dirty="0" smtClean="0">
                <a:solidFill>
                  <a:srgbClr val="00B050"/>
                </a:solidFill>
              </a:rPr>
            </a:br>
            <a:r>
              <a:rPr lang="ru-RU" b="1" dirty="0" smtClean="0">
                <a:solidFill>
                  <a:schemeClr val="accent1"/>
                </a:solidFill>
              </a:rPr>
              <a:t/>
            </a:r>
            <a:br>
              <a:rPr lang="ru-RU" b="1" dirty="0" smtClean="0">
                <a:solidFill>
                  <a:schemeClr val="accent1"/>
                </a:solidFill>
              </a:rPr>
            </a:br>
            <a:r>
              <a:rPr lang="ru-RU" b="1" dirty="0">
                <a:solidFill>
                  <a:schemeClr val="accent1"/>
                </a:solidFill>
              </a:rPr>
              <a:t/>
            </a:r>
            <a:br>
              <a:rPr lang="ru-RU" b="1" dirty="0">
                <a:solidFill>
                  <a:schemeClr val="accent1"/>
                </a:solidFill>
              </a:rPr>
            </a:br>
            <a:r>
              <a:rPr lang="ru-RU" b="1" dirty="0" smtClean="0">
                <a:solidFill>
                  <a:schemeClr val="accent1"/>
                </a:solidFill>
              </a:rPr>
              <a:t> </a:t>
            </a: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r>
            <a:br>
              <a:rPr lang="ru-RU" b="1" dirty="0" smtClean="0">
                <a:solidFill>
                  <a:srgbClr val="00B050"/>
                </a:solidFill>
              </a:rPr>
            </a:br>
            <a:r>
              <a:rPr lang="ru-RU" b="1" dirty="0">
                <a:solidFill>
                  <a:srgbClr val="00B050"/>
                </a:solidFill>
              </a:rPr>
              <a:t/>
            </a:r>
            <a:br>
              <a:rPr lang="ru-RU" b="1" dirty="0">
                <a:solidFill>
                  <a:srgbClr val="00B050"/>
                </a:solidFill>
              </a:rPr>
            </a:br>
            <a:r>
              <a:rPr lang="ru-RU" b="1" dirty="0" smtClean="0">
                <a:solidFill>
                  <a:srgbClr val="00B050"/>
                </a:solidFill>
              </a:rPr>
              <a:t/>
            </a:r>
            <a:br>
              <a:rPr lang="ru-RU" b="1" dirty="0" smtClean="0">
                <a:solidFill>
                  <a:srgbClr val="00B050"/>
                </a:solidFill>
              </a:rPr>
            </a:br>
            <a:r>
              <a:rPr lang="ru-RU" b="1" dirty="0" smtClean="0">
                <a:solidFill>
                  <a:srgbClr val="00B050"/>
                </a:solidFill>
              </a:rPr>
              <a:t>   </a:t>
            </a:r>
            <a:br>
              <a:rPr lang="ru-RU" b="1" dirty="0" smtClean="0">
                <a:solidFill>
                  <a:srgbClr val="00B050"/>
                </a:solidFill>
              </a:rPr>
            </a:br>
            <a:r>
              <a:rPr lang="ru-RU" b="1" dirty="0">
                <a:solidFill>
                  <a:srgbClr val="00B050"/>
                </a:solidFill>
              </a:rPr>
              <a:t/>
            </a:r>
            <a:br>
              <a:rPr lang="ru-RU" b="1" dirty="0">
                <a:solidFill>
                  <a:srgbClr val="00B050"/>
                </a:solidFill>
              </a:rPr>
            </a:br>
            <a:endParaRPr lang="ru-RU" b="1" dirty="0">
              <a:solidFill>
                <a:srgbClr val="00B050"/>
              </a:solidFill>
            </a:endParaRPr>
          </a:p>
        </p:txBody>
      </p:sp>
      <p:sp>
        <p:nvSpPr>
          <p:cNvPr id="6" name="Подзаголовок 5"/>
          <p:cNvSpPr>
            <a:spLocks noGrp="1"/>
          </p:cNvSpPr>
          <p:nvPr>
            <p:ph type="subTitle" idx="1"/>
          </p:nvPr>
        </p:nvSpPr>
        <p:spPr>
          <a:xfrm>
            <a:off x="500063" y="500063"/>
            <a:ext cx="8286750" cy="6357937"/>
          </a:xfrm>
        </p:spPr>
        <p:txBody>
          <a:bodyPr rtlCol="0">
            <a:normAutofit/>
          </a:bodyPr>
          <a:lstStyle/>
          <a:p>
            <a:pPr fontAlgn="auto">
              <a:spcAft>
                <a:spcPts val="0"/>
              </a:spcAft>
              <a:buFont typeface="Arial" pitchFamily="34" charset="0"/>
              <a:buNone/>
              <a:defRPr/>
            </a:pPr>
            <a:r>
              <a:rPr lang="en-US" sz="2800" b="1" dirty="0" err="1" smtClean="0">
                <a:solidFill>
                  <a:srgbClr val="FF0000"/>
                </a:solidFill>
                <a:latin typeface="Arial" pitchFamily="34" charset="0"/>
                <a:cs typeface="Arial" pitchFamily="34" charset="0"/>
              </a:rPr>
              <a:t>Vaiko</a:t>
            </a:r>
            <a:r>
              <a:rPr lang="en-US" sz="2800" b="1" dirty="0" smtClean="0">
                <a:solidFill>
                  <a:srgbClr val="FF0000"/>
                </a:solidFill>
                <a:latin typeface="Arial" pitchFamily="34" charset="0"/>
                <a:cs typeface="Arial" pitchFamily="34" charset="0"/>
              </a:rPr>
              <a:t> </a:t>
            </a:r>
            <a:r>
              <a:rPr lang="en-US" sz="2800" b="1" dirty="0" err="1" smtClean="0">
                <a:solidFill>
                  <a:srgbClr val="FF0000"/>
                </a:solidFill>
                <a:latin typeface="Arial" pitchFamily="34" charset="0"/>
                <a:cs typeface="Arial" pitchFamily="34" charset="0"/>
              </a:rPr>
              <a:t>mąstymui</a:t>
            </a:r>
            <a:r>
              <a:rPr lang="en-US" sz="2800" b="1" dirty="0" smtClean="0">
                <a:solidFill>
                  <a:srgbClr val="FF0000"/>
                </a:solidFill>
                <a:latin typeface="Arial" pitchFamily="34" charset="0"/>
                <a:cs typeface="Arial" pitchFamily="34" charset="0"/>
              </a:rPr>
              <a:t> </a:t>
            </a:r>
            <a:r>
              <a:rPr lang="en-US" sz="2800" b="1" dirty="0" err="1" smtClean="0">
                <a:solidFill>
                  <a:srgbClr val="FF0000"/>
                </a:solidFill>
                <a:latin typeface="Arial" pitchFamily="34" charset="0"/>
                <a:cs typeface="Arial" pitchFamily="34" charset="0"/>
              </a:rPr>
              <a:t>lavinti</a:t>
            </a:r>
            <a:r>
              <a:rPr lang="en-US" sz="2800" b="1" dirty="0" smtClean="0">
                <a:solidFill>
                  <a:srgbClr val="FF0000"/>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tinka</a:t>
            </a:r>
            <a:r>
              <a:rPr lang="en-US" sz="2800" b="1"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visi</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stalo</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žaidimai</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loto</a:t>
            </a:r>
            <a:r>
              <a:rPr lang="en-US" sz="2000" dirty="0" smtClean="0">
                <a:solidFill>
                  <a:schemeClr val="tx1"/>
                </a:solidFill>
                <a:latin typeface="Arial" pitchFamily="34" charset="0"/>
                <a:cs typeface="Arial" pitchFamily="34" charset="0"/>
              </a:rPr>
              <a:t>, domino, </a:t>
            </a:r>
            <a:r>
              <a:rPr lang="en-US" sz="2000" dirty="0" err="1" smtClean="0">
                <a:solidFill>
                  <a:schemeClr val="tx1"/>
                </a:solidFill>
                <a:latin typeface="Arial" pitchFamily="34" charset="0"/>
                <a:cs typeface="Arial" pitchFamily="34" charset="0"/>
              </a:rPr>
              <a:t>edukacinės</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kortelės.Tinka</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žaidimai</a:t>
            </a:r>
            <a:r>
              <a:rPr lang="en-US" sz="2000" dirty="0" smtClean="0">
                <a:solidFill>
                  <a:schemeClr val="tx1"/>
                </a:solidFill>
                <a:latin typeface="Arial" pitchFamily="34" charset="0"/>
                <a:cs typeface="Arial" pitchFamily="34" charset="0"/>
              </a:rPr>
              <a:t>: </a:t>
            </a:r>
            <a:r>
              <a:rPr lang="lt-LT" sz="2000"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Pasakyti</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kaip</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negali</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būti</a:t>
            </a:r>
            <a:r>
              <a:rPr lang="en-US" sz="2000" dirty="0" smtClean="0">
                <a:solidFill>
                  <a:schemeClr val="tx1"/>
                </a:solidFill>
                <a:latin typeface="Arial" pitchFamily="34" charset="0"/>
                <a:cs typeface="Arial" pitchFamily="34" charset="0"/>
              </a:rPr>
              <a:t>.</a:t>
            </a:r>
            <a:r>
              <a:rPr lang="lt-LT" sz="2000" dirty="0" smtClean="0">
                <a:solidFill>
                  <a:schemeClr val="tx1"/>
                </a:solidFill>
                <a:latin typeface="Arial" pitchFamily="34" charset="0"/>
                <a:cs typeface="Arial" pitchFamily="34" charset="0"/>
              </a:rPr>
              <a:t>?</a:t>
            </a:r>
            <a:r>
              <a:rPr lang="en-US" sz="2000" b="1"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Kas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kam</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tinka</a:t>
            </a:r>
            <a:r>
              <a:rPr lang="en-US" sz="2000" b="1" dirty="0" smtClean="0">
                <a:solidFill>
                  <a:schemeClr val="tx1"/>
                </a:solidFill>
                <a:latin typeface="Arial" pitchFamily="34" charset="0"/>
                <a:cs typeface="Arial" pitchFamily="34" charset="0"/>
              </a:rPr>
              <a:t>?“, </a:t>
            </a:r>
            <a:r>
              <a:rPr lang="lt-LT" sz="2000" b="1" dirty="0" smtClean="0">
                <a:solidFill>
                  <a:schemeClr val="tx1"/>
                </a:solidFill>
                <a:latin typeface="Arial" pitchFamily="34" charset="0"/>
                <a:cs typeface="Arial" pitchFamily="34" charset="0"/>
              </a:rPr>
              <a:t>“S</a:t>
            </a:r>
            <a:r>
              <a:rPr lang="en-US" sz="2000" b="1" dirty="0" err="1" smtClean="0">
                <a:solidFill>
                  <a:schemeClr val="tx1"/>
                </a:solidFill>
                <a:latin typeface="Arial" pitchFamily="34" charset="0"/>
                <a:cs typeface="Arial" pitchFamily="34" charset="0"/>
              </a:rPr>
              <a:t>udėk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pagal</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instrukciją</a:t>
            </a:r>
            <a:r>
              <a:rPr lang="en-US" sz="2000" b="1" dirty="0" smtClean="0">
                <a:solidFill>
                  <a:schemeClr val="tx1"/>
                </a:solidFill>
                <a:latin typeface="Arial" pitchFamily="34" charset="0"/>
                <a:cs typeface="Arial" pitchFamily="34" charset="0"/>
              </a:rPr>
              <a:t>”, </a:t>
            </a:r>
            <a:r>
              <a:rPr lang="lt-LT" sz="2000" b="1" dirty="0" err="1" smtClean="0">
                <a:solidFill>
                  <a:schemeClr val="tx1"/>
                </a:solidFill>
                <a:latin typeface="Arial" pitchFamily="34" charset="0"/>
                <a:cs typeface="Arial" pitchFamily="34" charset="0"/>
              </a:rPr>
              <a:t>S</a:t>
            </a:r>
            <a:r>
              <a:rPr lang="en-US" sz="2000" b="1" dirty="0" err="1" smtClean="0">
                <a:solidFill>
                  <a:schemeClr val="tx1"/>
                </a:solidFill>
                <a:latin typeface="Arial" pitchFamily="34" charset="0"/>
                <a:cs typeface="Arial" pitchFamily="34" charset="0"/>
              </a:rPr>
              <a:t>udėk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seriją</a:t>
            </a:r>
            <a:r>
              <a:rPr lang="en-US" sz="2000" b="1" dirty="0" smtClean="0">
                <a:solidFill>
                  <a:schemeClr val="tx1"/>
                </a:solidFill>
                <a:latin typeface="Arial" pitchFamily="34" charset="0"/>
                <a:cs typeface="Arial" pitchFamily="34" charset="0"/>
              </a:rPr>
              <a:t>”</a:t>
            </a:r>
            <a:r>
              <a:rPr lang="lt-LT" sz="2000" b="1" dirty="0" smtClean="0">
                <a:solidFill>
                  <a:schemeClr val="tx1"/>
                </a:solidFill>
                <a:latin typeface="Arial" pitchFamily="34" charset="0"/>
                <a:cs typeface="Arial" pitchFamily="34" charset="0"/>
              </a:rPr>
              <a:t>, </a:t>
            </a:r>
            <a:endParaRPr lang="en-US" sz="2000" dirty="0" smtClean="0">
              <a:solidFill>
                <a:schemeClr val="tx1"/>
              </a:solidFill>
              <a:latin typeface="Arial" pitchFamily="34" charset="0"/>
              <a:cs typeface="Arial" pitchFamily="34" charset="0"/>
            </a:endParaRPr>
          </a:p>
          <a:p>
            <a:pPr fontAlgn="auto">
              <a:spcAft>
                <a:spcPts val="0"/>
              </a:spcAft>
              <a:buFont typeface="Arial" pitchFamily="34" charset="0"/>
              <a:buNone/>
              <a:defRPr/>
            </a:pPr>
            <a:r>
              <a:rPr lang="en-US" sz="2000" b="1"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Pabaik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pradėtą</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ornamentą</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Nupiešk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kad</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nesikartotų</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Kas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netinka</a:t>
            </a:r>
            <a:r>
              <a:rPr lang="en-US" sz="2000" b="1"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Sudėk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pav</a:t>
            </a:r>
            <a:r>
              <a:rPr lang="en-US" sz="2000" b="1"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Pabaik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piešti</a:t>
            </a:r>
            <a:r>
              <a:rPr lang="en-US" sz="2000" b="1" dirty="0" smtClean="0">
                <a:solidFill>
                  <a:schemeClr val="tx1"/>
                </a:solidFill>
                <a:latin typeface="Arial" pitchFamily="34" charset="0"/>
                <a:cs typeface="Arial" pitchFamily="34" charset="0"/>
              </a:rPr>
              <a:t>”</a:t>
            </a:r>
            <a:r>
              <a:rPr lang="lt-LT" sz="2000" b="1" dirty="0" smtClean="0">
                <a:solidFill>
                  <a:schemeClr val="tx1"/>
                </a:solidFill>
                <a:latin typeface="Arial" pitchFamily="34" charset="0"/>
                <a:cs typeface="Arial" pitchFamily="34" charset="0"/>
              </a:rPr>
              <a:t>, </a:t>
            </a:r>
            <a:r>
              <a:rPr lang="en-US" sz="2000" b="1" dirty="0" smtClean="0">
                <a:solidFill>
                  <a:schemeClr val="tx1"/>
                </a:solidFill>
                <a:latin typeface="Arial" pitchFamily="34" charset="0"/>
                <a:cs typeface="Arial" pitchFamily="34" charset="0"/>
              </a:rPr>
              <a:t>“</a:t>
            </a:r>
            <a:r>
              <a:rPr lang="en-US" sz="2000" b="1" dirty="0" err="1" smtClean="0">
                <a:solidFill>
                  <a:schemeClr val="tx1"/>
                </a:solidFill>
                <a:latin typeface="Arial" pitchFamily="34" charset="0"/>
                <a:cs typeface="Arial" pitchFamily="34" charset="0"/>
              </a:rPr>
              <a:t>Kas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iš</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ko</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padarytas</a:t>
            </a:r>
            <a:r>
              <a:rPr lang="lt-LT" sz="2000" b="1" dirty="0" smtClean="0">
                <a:solidFill>
                  <a:schemeClr val="tx1"/>
                </a:solidFill>
                <a:latin typeface="Arial" pitchFamily="34" charset="0"/>
                <a:cs typeface="Arial" pitchFamily="34" charset="0"/>
              </a:rPr>
              <a:t>?</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Pasakyk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priešingai</a:t>
            </a:r>
            <a:r>
              <a:rPr lang="en-US" sz="2000" b="1" dirty="0" smtClean="0">
                <a:solidFill>
                  <a:schemeClr val="tx1"/>
                </a:solidFill>
                <a:latin typeface="Arial" pitchFamily="34" charset="0"/>
                <a:cs typeface="Arial" pitchFamily="34" charset="0"/>
              </a:rPr>
              <a:t>”</a:t>
            </a:r>
            <a:r>
              <a:rPr lang="lt-LT" sz="2000" b="1" dirty="0" smtClean="0">
                <a:solidFill>
                  <a:schemeClr val="tx1"/>
                </a:solidFill>
                <a:latin typeface="Arial" pitchFamily="34" charset="0"/>
                <a:cs typeface="Arial" pitchFamily="34" charset="0"/>
              </a:rPr>
              <a:t>,</a:t>
            </a:r>
            <a:r>
              <a:rPr lang="en-US" sz="2000" b="1" dirty="0" smtClean="0">
                <a:solidFill>
                  <a:schemeClr val="tx1"/>
                </a:solidFill>
                <a:latin typeface="Arial" pitchFamily="34" charset="0"/>
                <a:cs typeface="Arial" pitchFamily="34" charset="0"/>
              </a:rPr>
              <a:t>”Rask </a:t>
            </a:r>
            <a:r>
              <a:rPr lang="en-US" sz="2000" b="1" dirty="0" err="1" smtClean="0">
                <a:solidFill>
                  <a:schemeClr val="tx1"/>
                </a:solidFill>
                <a:latin typeface="Arial" pitchFamily="34" charset="0"/>
                <a:cs typeface="Arial" pitchFamily="34" charset="0"/>
              </a:rPr>
              <a:t>susijusius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daiktus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Pavadink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vienu</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vardu</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Sujunk</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taškus</a:t>
            </a:r>
            <a:r>
              <a:rPr lang="en-US" sz="2000" b="1" dirty="0" smtClean="0">
                <a:solidFill>
                  <a:schemeClr val="tx1"/>
                </a:solidFill>
                <a:latin typeface="Arial" pitchFamily="34" charset="0"/>
                <a:cs typeface="Arial" pitchFamily="34" charset="0"/>
              </a:rPr>
              <a:t>” “Rask, kuris </a:t>
            </a:r>
            <a:r>
              <a:rPr lang="en-US" sz="2000" b="1" dirty="0" err="1" smtClean="0">
                <a:solidFill>
                  <a:schemeClr val="tx1"/>
                </a:solidFill>
                <a:latin typeface="Arial" pitchFamily="34" charset="0"/>
                <a:cs typeface="Arial" pitchFamily="34" charset="0"/>
              </a:rPr>
              <a:t>skaičius</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tinka</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ir</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kt</a:t>
            </a:r>
            <a:r>
              <a:rPr lang="en-US" sz="2000" b="1" dirty="0" smtClean="0">
                <a:solidFill>
                  <a:schemeClr val="tx1"/>
                </a:solidFill>
                <a:latin typeface="Arial" pitchFamily="34" charset="0"/>
                <a:cs typeface="Arial" pitchFamily="34" charset="0"/>
              </a:rPr>
              <a:t>.</a:t>
            </a:r>
            <a:endParaRPr lang="lt-LT" sz="2000" b="1"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lt-LT" sz="2000" b="1"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en-US" sz="2000" dirty="0" smtClean="0">
              <a:solidFill>
                <a:schemeClr val="tx1"/>
              </a:solidFill>
              <a:latin typeface="Arial" pitchFamily="34" charset="0"/>
              <a:cs typeface="Arial" pitchFamily="34" charset="0"/>
            </a:endParaRPr>
          </a:p>
          <a:p>
            <a:pPr fontAlgn="auto">
              <a:spcAft>
                <a:spcPts val="0"/>
              </a:spcAft>
              <a:buFont typeface="Arial" pitchFamily="34" charset="0"/>
              <a:buNone/>
              <a:defRPr/>
            </a:pPr>
            <a:endParaRPr lang="ru-RU" dirty="0"/>
          </a:p>
        </p:txBody>
      </p:sp>
      <p:sp>
        <p:nvSpPr>
          <p:cNvPr id="8" name="TextBox 7"/>
          <p:cNvSpPr txBox="1"/>
          <p:nvPr/>
        </p:nvSpPr>
        <p:spPr>
          <a:xfrm>
            <a:off x="1714500" y="2071688"/>
            <a:ext cx="184150" cy="646112"/>
          </a:xfrm>
          <a:prstGeom prst="rect">
            <a:avLst/>
          </a:prstGeom>
          <a:noFill/>
        </p:spPr>
        <p:txBody>
          <a:bodyPr wrap="none">
            <a:spAutoFit/>
          </a:bodyPr>
          <a:lstStyle/>
          <a:p>
            <a:pPr fontAlgn="auto">
              <a:spcBef>
                <a:spcPts val="0"/>
              </a:spcBef>
              <a:spcAft>
                <a:spcPts val="0"/>
              </a:spcAft>
              <a:defRPr/>
            </a:pPr>
            <a:endParaRPr lang="ru-RU" b="1" dirty="0">
              <a:solidFill>
                <a:schemeClr val="tx2">
                  <a:lumMod val="60000"/>
                  <a:lumOff val="40000"/>
                </a:schemeClr>
              </a:solidFill>
              <a:latin typeface="+mn-lt"/>
              <a:cs typeface="+mn-cs"/>
            </a:endParaRPr>
          </a:p>
          <a:p>
            <a:pPr fontAlgn="auto">
              <a:spcBef>
                <a:spcPts val="0"/>
              </a:spcBef>
              <a:spcAft>
                <a:spcPts val="0"/>
              </a:spcAft>
              <a:defRPr/>
            </a:pPr>
            <a:endParaRPr lang="ru-RU" dirty="0">
              <a:latin typeface="+mn-lt"/>
              <a:cs typeface="+mn-cs"/>
            </a:endParaRPr>
          </a:p>
        </p:txBody>
      </p:sp>
      <p:sp>
        <p:nvSpPr>
          <p:cNvPr id="21509" name="TextBox 12"/>
          <p:cNvSpPr txBox="1">
            <a:spLocks noChangeArrowheads="1"/>
          </p:cNvSpPr>
          <p:nvPr/>
        </p:nvSpPr>
        <p:spPr bwMode="auto">
          <a:xfrm>
            <a:off x="2928938" y="2857500"/>
            <a:ext cx="469900" cy="369888"/>
          </a:xfrm>
          <a:prstGeom prst="rect">
            <a:avLst/>
          </a:prstGeom>
          <a:noFill/>
          <a:ln w="9525">
            <a:noFill/>
            <a:miter lim="800000"/>
            <a:headEnd/>
            <a:tailEnd/>
          </a:ln>
        </p:spPr>
        <p:txBody>
          <a:bodyPr>
            <a:spAutoFit/>
          </a:bodyPr>
          <a:lstStyle/>
          <a:p>
            <a:endParaRPr lang="lt-LT">
              <a:latin typeface="Calibri" pitchFamily="34" charset="0"/>
            </a:endParaRPr>
          </a:p>
        </p:txBody>
      </p:sp>
      <p:pic>
        <p:nvPicPr>
          <p:cNvPr id="21510" name="Picture 2" descr="https://lh6.googleusercontent.com/-lAopSeQur98/VF-fxZfa8DE/AAAAAAABEuA/E1nGunQiFdw/s160-c/PagalvokDemesiuiMastymui.jpg"/>
          <p:cNvPicPr>
            <a:picLocks noChangeAspect="1" noChangeArrowheads="1"/>
          </p:cNvPicPr>
          <p:nvPr/>
        </p:nvPicPr>
        <p:blipFill>
          <a:blip r:embed="rId3"/>
          <a:srcRect/>
          <a:stretch>
            <a:fillRect/>
          </a:stretch>
        </p:blipFill>
        <p:spPr bwMode="auto">
          <a:xfrm>
            <a:off x="428625" y="2857500"/>
            <a:ext cx="2500313" cy="3571875"/>
          </a:xfrm>
          <a:prstGeom prst="rect">
            <a:avLst/>
          </a:prstGeom>
          <a:noFill/>
          <a:ln w="9525">
            <a:noFill/>
            <a:miter lim="800000"/>
            <a:headEnd/>
            <a:tailEnd/>
          </a:ln>
        </p:spPr>
      </p:pic>
      <p:pic>
        <p:nvPicPr>
          <p:cNvPr id="21511" name="Picture 4" descr="https://lh5.googleusercontent.com/-YE5FeX8WTEQ/URPofjrYPqE/AAAAAAAApeY/41B7n9omxCQ/s160-c/PasukGalvele.jpg"/>
          <p:cNvPicPr>
            <a:picLocks noChangeAspect="1" noChangeArrowheads="1"/>
          </p:cNvPicPr>
          <p:nvPr/>
        </p:nvPicPr>
        <p:blipFill>
          <a:blip r:embed="rId4"/>
          <a:srcRect/>
          <a:stretch>
            <a:fillRect/>
          </a:stretch>
        </p:blipFill>
        <p:spPr bwMode="auto">
          <a:xfrm>
            <a:off x="2857500" y="2857500"/>
            <a:ext cx="2786063" cy="2286000"/>
          </a:xfrm>
          <a:prstGeom prst="rect">
            <a:avLst/>
          </a:prstGeom>
          <a:noFill/>
          <a:ln w="9525">
            <a:noFill/>
            <a:miter lim="800000"/>
            <a:headEnd/>
            <a:tailEnd/>
          </a:ln>
        </p:spPr>
      </p:pic>
      <p:pic>
        <p:nvPicPr>
          <p:cNvPr id="21512" name="Picture 6" descr="https://lh3.googleusercontent.com/-NJVXBbPYJXA/UQUz-RXBviE/AAAAAAAAn-U/4mU3w1TMIKg/s160-c/KasNetinka.jpg"/>
          <p:cNvPicPr>
            <a:picLocks noChangeAspect="1" noChangeArrowheads="1"/>
          </p:cNvPicPr>
          <p:nvPr/>
        </p:nvPicPr>
        <p:blipFill>
          <a:blip r:embed="rId5"/>
          <a:srcRect/>
          <a:stretch>
            <a:fillRect/>
          </a:stretch>
        </p:blipFill>
        <p:spPr bwMode="auto">
          <a:xfrm>
            <a:off x="5643563" y="2857500"/>
            <a:ext cx="3044825" cy="2643188"/>
          </a:xfrm>
          <a:prstGeom prst="rect">
            <a:avLst/>
          </a:prstGeom>
          <a:noFill/>
          <a:ln w="9525">
            <a:noFill/>
            <a:miter lim="800000"/>
            <a:headEnd/>
            <a:tailEnd/>
          </a:ln>
        </p:spPr>
      </p:pic>
      <p:pic>
        <p:nvPicPr>
          <p:cNvPr id="21513" name="Picture 8" descr="https://lh6.googleusercontent.com/-nwFpa8VuEmc/T0pGbsVe2_E/AAAAAAAAPWU/bWaa9zimTAw/s160-c/ApziurekPaveiksliukaIrPasakykKasCiaNeTaipIII.jpg"/>
          <p:cNvPicPr>
            <a:picLocks noChangeAspect="1" noChangeArrowheads="1"/>
          </p:cNvPicPr>
          <p:nvPr/>
        </p:nvPicPr>
        <p:blipFill>
          <a:blip r:embed="rId6"/>
          <a:srcRect/>
          <a:stretch>
            <a:fillRect/>
          </a:stretch>
        </p:blipFill>
        <p:spPr bwMode="auto">
          <a:xfrm>
            <a:off x="3571875" y="5286375"/>
            <a:ext cx="1524000" cy="1143000"/>
          </a:xfrm>
          <a:prstGeom prst="rect">
            <a:avLst/>
          </a:prstGeom>
          <a:noFill/>
          <a:ln w="9525">
            <a:noFill/>
            <a:miter lim="800000"/>
            <a:headEnd/>
            <a:tailEnd/>
          </a:ln>
        </p:spPr>
      </p:pic>
      <p:pic>
        <p:nvPicPr>
          <p:cNvPr id="29" name="Содержимое 4" descr="Изображение 012.jpg"/>
          <p:cNvPicPr>
            <a:picLocks noChangeAspect="1"/>
          </p:cNvPicPr>
          <p:nvPr/>
        </p:nvPicPr>
        <p:blipFill>
          <a:blip r:embed="rId7"/>
          <a:srcRect/>
          <a:stretch>
            <a:fillRect/>
          </a:stretch>
        </p:blipFill>
        <p:spPr bwMode="auto">
          <a:xfrm>
            <a:off x="6072188" y="5357813"/>
            <a:ext cx="2098675" cy="1285875"/>
          </a:xfrm>
          <a:prstGeom prst="rect">
            <a:avLst/>
          </a:prstGeom>
          <a:noFill/>
          <a:ln w="9525">
            <a:noFill/>
            <a:miter lim="800000"/>
            <a:headEnd/>
            <a:tailEnd/>
          </a:ln>
        </p:spPr>
      </p:pic>
    </p:spTree>
  </p:cSld>
  <p:clrMapOvr>
    <a:masterClrMapping/>
  </p:clrMapOvr>
  <p:transition>
    <p:whee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from="(-#ppt_w/2)" to="(#ppt_x)" calcmode="lin" valueType="num">
                                      <p:cBhvr>
                                        <p:cTn id="7" dur="600" fill="hold">
                                          <p:stCondLst>
                                            <p:cond delay="0"/>
                                          </p:stCondLst>
                                        </p:cTn>
                                        <p:tgtEl>
                                          <p:spTgt spid="29"/>
                                        </p:tgtEl>
                                        <p:attrNameLst>
                                          <p:attrName>ppt_x</p:attrName>
                                        </p:attrNameLst>
                                      </p:cBhvr>
                                    </p:anim>
                                    <p:anim from="0" to="-1.0" calcmode="lin" valueType="num">
                                      <p:cBhvr>
                                        <p:cTn id="8" dur="200" decel="50000" autoRev="1" fill="hold">
                                          <p:stCondLst>
                                            <p:cond delay="600"/>
                                          </p:stCondLst>
                                        </p:cTn>
                                        <p:tgtEl>
                                          <p:spTgt spid="29"/>
                                        </p:tgtEl>
                                        <p:attrNameLst>
                                          <p:attrName>xshear</p:attrName>
                                        </p:attrNameLst>
                                      </p:cBhvr>
                                    </p:anim>
                                    <p:animScale>
                                      <p:cBhvr>
                                        <p:cTn id="9" dur="200" decel="100000" autoRev="1" fill="hold">
                                          <p:stCondLst>
                                            <p:cond delay="600"/>
                                          </p:stCondLst>
                                        </p:cTn>
                                        <p:tgtEl>
                                          <p:spTgt spid="29"/>
                                        </p:tgtEl>
                                      </p:cBhvr>
                                      <p:from x="100000" y="100000"/>
                                      <p:to x="80000" y="100000"/>
                                    </p:animScale>
                                    <p:anim by="(#ppt_h/3+#ppt_w*0.1)" calcmode="lin" valueType="num">
                                      <p:cBhvr additive="sum">
                                        <p:cTn id="10" dur="200" decel="100000" autoRev="1" fill="hold">
                                          <p:stCondLst>
                                            <p:cond delay="600"/>
                                          </p:stCondLst>
                                        </p:cTn>
                                        <p:tgtEl>
                                          <p:spTgt spid="2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813</TotalTime>
  <Words>1003</Words>
  <Application>Microsoft Office PowerPoint</Application>
  <PresentationFormat>On-screen Show (4:3)</PresentationFormat>
  <Paragraphs>103</Paragraphs>
  <Slides>15</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15</vt:i4>
      </vt:variant>
    </vt:vector>
  </HeadingPairs>
  <TitlesOfParts>
    <vt:vector size="20" baseType="lpstr">
      <vt:lpstr>Calibri</vt:lpstr>
      <vt:lpstr>Arial</vt:lpstr>
      <vt:lpstr>Arial Black</vt:lpstr>
      <vt:lpstr>Times New Roman</vt:lpstr>
      <vt:lpstr>Тема Office</vt:lpstr>
      <vt:lpstr>  Stendinis pranešimas  PAŽINTINIŲ PROCESŲ LAVINIMAS PER ŽAIDIMUS</vt:lpstr>
      <vt:lpstr>                                                                </vt:lpstr>
      <vt:lpstr>                                                    </vt:lpstr>
      <vt:lpstr>                                                                </vt:lpstr>
      <vt:lpstr>                                                                </vt:lpstr>
      <vt:lpstr>Slide 6</vt:lpstr>
      <vt:lpstr>Slide 7</vt:lpstr>
      <vt:lpstr>Žaidimai mąstymui lavinti paremti šių mąstymo operacijų geresniam įsisavinimui:  Mąstymo veiksmai (operacijos) Analizė- tai visumos (daikto ar reiškinio) skirstymas į dalis.   Sintezė- atskirų elementų arba dalių jungimas į visumą.  Palyginimas- tai panašumo ir skirtumo tarp daiktų ar jų atskirų elementų bei požymių nustatymas.   Abstrahavimas- minties atitrūkimas nuo daiktų daugelio savybių ir kurios nors vienos iš jų/ mums reikalingos, išskyrimas  Konkretinimas- kai nurodome tam tikrą daiktą arba pabrėžiame konkretų šio daikto požymį.   Apibendrinimas- tai daiktų ir reiškinių sujungimas mintimis, kurie turi bendrų saybių.     </vt:lpstr>
      <vt:lpstr>                                                               </vt:lpstr>
      <vt:lpstr>Žaidimai dėmesiui lavina:  Dėmesio apimtį– tai vienu metu suvokiamų,  esančių dėmesio lauke elementų kiekis.   Dėmesio paskirstymą – sugebėjimas vienu  metu atlikti dvi ar daugiau skirtingų užduočių arba sugebėjimas išlaikyti dėmesio centre kelias užduotis  ar veiksmus.   Dėmesio perkėlimą– tai sugebėjimas greitai  perkelti dėmesį nuo vienos veikos prie kitos, ar nuo  vieno objekto prie kito.   Dėmesio koncentraciją– tai dėmesio sutelktumas į objektą ar veiklą ir atsparumas trukdžiams.   Dėmesio patvarumą – tai laikas, per kurį  individas sugeba išlaikyti dėmesį.  </vt:lpstr>
      <vt:lpstr>                                                               </vt:lpstr>
      <vt:lpstr>                                                               </vt:lpstr>
      <vt:lpstr>                                                               </vt:lpstr>
      <vt:lpstr>                                                               </vt:lpstr>
      <vt:lpstr>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теме :  «Обучение грамоте. Звуковой анализ слов»</dc:title>
  <dc:creator>саня</dc:creator>
  <cp:lastModifiedBy>Vartotojas</cp:lastModifiedBy>
  <cp:revision>103</cp:revision>
  <dcterms:created xsi:type="dcterms:W3CDTF">2014-12-11T18:37:10Z</dcterms:created>
  <dcterms:modified xsi:type="dcterms:W3CDTF">2015-05-18T21:34:46Z</dcterms:modified>
</cp:coreProperties>
</file>