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68" r:id="rId3"/>
    <p:sldId id="257" r:id="rId4"/>
    <p:sldId id="259" r:id="rId5"/>
    <p:sldId id="258" r:id="rId6"/>
    <p:sldId id="260" r:id="rId7"/>
    <p:sldId id="269" r:id="rId8"/>
    <p:sldId id="261" r:id="rId9"/>
    <p:sldId id="262" r:id="rId10"/>
    <p:sldId id="270" r:id="rId11"/>
    <p:sldId id="271" r:id="rId12"/>
    <p:sldId id="263" r:id="rId13"/>
    <p:sldId id="267" r:id="rId14"/>
    <p:sldId id="272" r:id="rId15"/>
    <p:sldId id="273" r:id="rId16"/>
    <p:sldId id="264" r:id="rId17"/>
    <p:sldId id="265" r:id="rId18"/>
    <p:sldId id="274" r:id="rId19"/>
    <p:sldId id="275" r:id="rId20"/>
    <p:sldId id="276" r:id="rId21"/>
    <p:sldId id="266" r:id="rId2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588" autoAdjust="0"/>
    <p:restoredTop sz="94671" autoAdjust="0"/>
  </p:normalViewPr>
  <p:slideViewPr>
    <p:cSldViewPr>
      <p:cViewPr varScale="1">
        <p:scale>
          <a:sx n="108" d="100"/>
          <a:sy n="108" d="100"/>
        </p:scale>
        <p:origin x="-972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54811E6-9AA2-4289-9CD1-E5274723B959}" type="datetimeFigureOut">
              <a:rPr lang="en-US"/>
              <a:pPr>
                <a:defRPr/>
              </a:pPr>
              <a:t>5/19/2015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D12658D-6766-4B6D-A9F6-03DA0867F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lt-LT" smtClean="0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ADD5F0C-D8A2-4195-B55B-F8A19D47DE6A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F332C5-E8F0-4B0C-955A-D7383FCA0E42}" type="datetimeFigureOut">
              <a:rPr lang="en-US"/>
              <a:pPr>
                <a:defRPr/>
              </a:pPr>
              <a:t>5/19/2015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5C39C8-1D45-43D2-A8AA-F964748A47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4398BB-91FA-4F9C-9D3A-8F1674C2E43E}" type="datetimeFigureOut">
              <a:rPr lang="en-US"/>
              <a:pPr>
                <a:defRPr/>
              </a:pPr>
              <a:t>5/19/2015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4C85F3-B080-4E85-82E7-7A26FD29D9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8B2F35-26FF-4973-AC82-5C8430401EE4}" type="datetimeFigureOut">
              <a:rPr lang="en-US"/>
              <a:pPr>
                <a:defRPr/>
              </a:pPr>
              <a:t>5/19/2015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AEBD69-71F4-4447-A253-E4CEDE4A50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3A7612-CE93-4C5D-8031-BEC5321E153B}" type="datetimeFigureOut">
              <a:rPr lang="en-US"/>
              <a:pPr>
                <a:defRPr/>
              </a:pPr>
              <a:t>5/19/2015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1940C7-0F61-49B6-B35E-2424209F69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C37BD4-C3E0-43EA-8DF9-935267E3E695}" type="datetimeFigureOut">
              <a:rPr lang="en-US"/>
              <a:pPr>
                <a:defRPr/>
              </a:pPr>
              <a:t>5/19/2015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F845D4-C5F3-40AA-8ECE-23D30E6966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215F3D-111C-4E5F-944D-89A21B0689B7}" type="datetimeFigureOut">
              <a:rPr lang="en-US"/>
              <a:pPr>
                <a:defRPr/>
              </a:pPr>
              <a:t>5/19/2015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42DA45-3D3D-4E71-A572-B7A348C1F6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12326E-BA44-4AF9-979F-56FC2CBFC2DD}" type="datetimeFigureOut">
              <a:rPr lang="en-US"/>
              <a:pPr>
                <a:defRPr/>
              </a:pPr>
              <a:t>5/19/2015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8C1188-2B62-44D7-9A5B-46A0980F76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BA1925-096C-41E8-A12A-A997BF151D0D}" type="datetimeFigureOut">
              <a:rPr lang="en-US"/>
              <a:pPr>
                <a:defRPr/>
              </a:pPr>
              <a:t>5/19/2015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DD19F-4373-4AC5-89E4-D0BB884BD2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3A154D-4A96-4540-B460-9F58093EBDCA}" type="datetimeFigureOut">
              <a:rPr lang="en-US"/>
              <a:pPr>
                <a:defRPr/>
              </a:pPr>
              <a:t>5/19/2015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FE4930-393C-4F51-9F9B-30CCE5F060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B102C9-75CC-4A61-AA59-37AF5CF0B693}" type="datetimeFigureOut">
              <a:rPr lang="en-US"/>
              <a:pPr>
                <a:defRPr/>
              </a:pPr>
              <a:t>5/19/2015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25ACF4-4517-4B9A-BC43-673048B2FE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0B1916-1E01-4D5F-99B8-1023C14BE844}" type="datetimeFigureOut">
              <a:rPr lang="en-US"/>
              <a:pPr>
                <a:defRPr/>
              </a:pPr>
              <a:t>5/19/2015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E78A0-1B3D-4A53-9AC2-6CDCE8B67A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6274743-168A-4694-9E23-FD95EC1A1FA8}" type="datetimeFigureOut">
              <a:rPr lang="en-US"/>
              <a:pPr>
                <a:defRPr/>
              </a:pPr>
              <a:t>5/19/2015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9BC7989-52A8-4E5F-8BD0-29E09D8845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/>
              <a:t>“MIK</a:t>
            </a:r>
            <a:r>
              <a:rPr lang="lt-LT" b="1" dirty="0" smtClean="0"/>
              <a:t>LŪS PIRŠTELIAI IR JUDRUS LIEŽUVIS – VAIKO IR KALBOS DRAUGAI“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lt-LT" dirty="0" smtClean="0"/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lt-LT" dirty="0" smtClean="0"/>
              <a:t>Auklėtoja Edita Brazauskienė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lt-LT" smtClean="0"/>
          </a:p>
        </p:txBody>
      </p:sp>
      <p:pic>
        <p:nvPicPr>
          <p:cNvPr id="24578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00113" y="692150"/>
            <a:ext cx="7235825" cy="5478463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lt-LT" smtClean="0"/>
          </a:p>
        </p:txBody>
      </p:sp>
      <p:pic>
        <p:nvPicPr>
          <p:cNvPr id="25602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84213" y="476250"/>
            <a:ext cx="7856537" cy="5892800"/>
          </a:xfrm>
          <a:blipFill dpi="0" rotWithShape="1">
            <a:blip r:embed="rId3"/>
            <a:srcRect/>
            <a:stretch>
              <a:fillRect/>
            </a:stretch>
          </a:blipFill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>
          <a:xfrm>
            <a:off x="323850" y="404813"/>
            <a:ext cx="8229600" cy="1143000"/>
          </a:xfrm>
        </p:spPr>
        <p:txBody>
          <a:bodyPr/>
          <a:lstStyle/>
          <a:p>
            <a:pPr eaLnBrk="1" hangingPunct="1"/>
            <a:endParaRPr lang="lt-LT" smtClean="0"/>
          </a:p>
        </p:txBody>
      </p:sp>
      <p:sp>
        <p:nvSpPr>
          <p:cNvPr id="26626" name="Content Placeholder 2"/>
          <p:cNvSpPr>
            <a:spLocks noGrp="1"/>
          </p:cNvSpPr>
          <p:nvPr>
            <p:ph idx="1"/>
          </p:nvPr>
        </p:nvSpPr>
        <p:spPr>
          <a:xfrm>
            <a:off x="323850" y="404813"/>
            <a:ext cx="8229600" cy="4525962"/>
          </a:xfrm>
        </p:spPr>
        <p:txBody>
          <a:bodyPr/>
          <a:lstStyle/>
          <a:p>
            <a:pPr eaLnBrk="1" hangingPunct="1"/>
            <a:r>
              <a:rPr lang="lt-LT" smtClean="0"/>
              <a:t>Girdimojo suvokimo lavinimas</a:t>
            </a:r>
          </a:p>
          <a:p>
            <a:pPr eaLnBrk="1" hangingPunct="1"/>
            <a:r>
              <a:rPr lang="lt-LT" smtClean="0"/>
              <a:t>Smulkiosios motorikos lavinimas</a:t>
            </a:r>
            <a:endParaRPr lang="en-US" smtClean="0"/>
          </a:p>
        </p:txBody>
      </p:sp>
      <p:pic>
        <p:nvPicPr>
          <p:cNvPr id="26627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2988" y="1779588"/>
            <a:ext cx="6337300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lt-LT" smtClean="0"/>
          </a:p>
        </p:txBody>
      </p:sp>
      <p:pic>
        <p:nvPicPr>
          <p:cNvPr id="27650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268538" y="404813"/>
            <a:ext cx="4319587" cy="5759450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lt-LT" smtClean="0"/>
          </a:p>
        </p:txBody>
      </p:sp>
      <p:pic>
        <p:nvPicPr>
          <p:cNvPr id="28674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55875" y="549275"/>
            <a:ext cx="3868738" cy="515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lt-LT" smtClean="0"/>
          </a:p>
        </p:txBody>
      </p:sp>
      <p:pic>
        <p:nvPicPr>
          <p:cNvPr id="29698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8888" y="549275"/>
            <a:ext cx="6119812" cy="5383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lt-LT" smtClean="0"/>
          </a:p>
        </p:txBody>
      </p:sp>
      <p:sp>
        <p:nvSpPr>
          <p:cNvPr id="30722" name="Content Placeholder 2"/>
          <p:cNvSpPr>
            <a:spLocks noGrp="1"/>
          </p:cNvSpPr>
          <p:nvPr>
            <p:ph idx="1"/>
          </p:nvPr>
        </p:nvSpPr>
        <p:spPr>
          <a:xfrm>
            <a:off x="468313" y="260350"/>
            <a:ext cx="8218487" cy="5865813"/>
          </a:xfrm>
        </p:spPr>
        <p:txBody>
          <a:bodyPr/>
          <a:lstStyle/>
          <a:p>
            <a:pPr eaLnBrk="1" hangingPunct="1"/>
            <a:r>
              <a:rPr lang="lt-LT" smtClean="0"/>
              <a:t>Imresyviosios ir ekspresyviosios kalbos ugdymas</a:t>
            </a:r>
            <a:endParaRPr lang="en-US" smtClean="0"/>
          </a:p>
        </p:txBody>
      </p:sp>
      <p:pic>
        <p:nvPicPr>
          <p:cNvPr id="30723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92275" y="1412875"/>
            <a:ext cx="5976938" cy="496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lt-LT" b="1" smtClean="0"/>
              <a:t>PASIEKTI REZULTATAI</a:t>
            </a:r>
            <a:endParaRPr lang="en-US" b="1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lt-LT" dirty="0" smtClean="0"/>
              <a:t>Pagerėjo vaikų kalba, bendroji ir smulkioji motorika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lt-LT" dirty="0" smtClean="0"/>
              <a:t>Geresnė artikuliacija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lt-LT" dirty="0" smtClean="0"/>
              <a:t>Išlavėjo vaikų bendravimas ir bendradarbiavimas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lt-LT" dirty="0" smtClean="0"/>
              <a:t>Šeimų nariai aktyviau įsitraukė į grupės gyvenimą, domėjosi darželio gyvenimu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lt-LT" dirty="0" smtClean="0"/>
              <a:t>Gilesnė pedagogų kompetencija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lt-LT" dirty="0" smtClean="0"/>
              <a:t>Įsigyta daugiau įvairių metodinių priemonių, žaislų, žaidimų kalbai lavinti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lt-LT" smtClean="0"/>
          </a:p>
        </p:txBody>
      </p:sp>
      <p:pic>
        <p:nvPicPr>
          <p:cNvPr id="32770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84438" y="620713"/>
            <a:ext cx="4137025" cy="551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lt-LT" smtClean="0"/>
          </a:p>
        </p:txBody>
      </p:sp>
      <p:pic>
        <p:nvPicPr>
          <p:cNvPr id="33794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03350" y="1052513"/>
            <a:ext cx="6659563" cy="499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lt-LT" smtClean="0"/>
          </a:p>
        </p:txBody>
      </p:sp>
      <p:pic>
        <p:nvPicPr>
          <p:cNvPr id="16386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8175" y="1484313"/>
            <a:ext cx="5256213" cy="394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lt-LT" smtClean="0"/>
          </a:p>
        </p:txBody>
      </p:sp>
      <p:pic>
        <p:nvPicPr>
          <p:cNvPr id="34818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55875" y="692150"/>
            <a:ext cx="3975100" cy="530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lt-LT" b="1" smtClean="0"/>
              <a:t>NAUDOTA LITERATŪRA</a:t>
            </a:r>
            <a:endParaRPr lang="en-US" b="1" smtClean="0"/>
          </a:p>
        </p:txBody>
      </p:sp>
      <p:sp>
        <p:nvSpPr>
          <p:cNvPr id="3584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eaLnBrk="1" hangingPunct="1">
              <a:buFont typeface="Arial" charset="0"/>
              <a:buAutoNum type="arabicPeriod"/>
            </a:pPr>
            <a:r>
              <a:rPr lang="en-US" smtClean="0"/>
              <a:t>Brazdonyt</a:t>
            </a:r>
            <a:r>
              <a:rPr lang="lt-LT" smtClean="0"/>
              <a:t>ė – Morkevičienė L.; </a:t>
            </a:r>
            <a:r>
              <a:rPr lang="en-US" smtClean="0"/>
              <a:t>2011; </a:t>
            </a:r>
            <a:r>
              <a:rPr lang="lt-LT" smtClean="0"/>
              <a:t>Užduotys rankai lavinti; Kaunas.</a:t>
            </a:r>
          </a:p>
          <a:p>
            <a:pPr marL="514350" indent="-514350" eaLnBrk="1" hangingPunct="1">
              <a:buFont typeface="Arial" charset="0"/>
              <a:buAutoNum type="arabicPeriod"/>
            </a:pPr>
            <a:r>
              <a:rPr lang="lt-LT" smtClean="0"/>
              <a:t>Glabuvienė V. S.; </a:t>
            </a:r>
            <a:r>
              <a:rPr lang="en-US" smtClean="0"/>
              <a:t>2010; </a:t>
            </a:r>
            <a:r>
              <a:rPr lang="lt-LT" smtClean="0"/>
              <a:t>Jums maži ir didesni; Vilnius.</a:t>
            </a:r>
          </a:p>
          <a:p>
            <a:pPr marL="514350" indent="-514350" eaLnBrk="1" hangingPunct="1">
              <a:buFont typeface="Arial" charset="0"/>
              <a:buAutoNum type="arabicPeriod"/>
            </a:pPr>
            <a:r>
              <a:rPr lang="lt-LT" smtClean="0"/>
              <a:t>Jurevičiūtė K.; </a:t>
            </a:r>
            <a:r>
              <a:rPr lang="en-US" smtClean="0"/>
              <a:t>2013;</a:t>
            </a:r>
            <a:r>
              <a:rPr lang="lt-LT" smtClean="0"/>
              <a:t> Mama, tėti, padėk man kalbėti; Vilnius.</a:t>
            </a:r>
          </a:p>
          <a:p>
            <a:pPr marL="514350" indent="-514350" eaLnBrk="1" hangingPunct="1">
              <a:buFont typeface="Arial" charset="0"/>
              <a:buAutoNum type="arabicPeriod"/>
            </a:pPr>
            <a:r>
              <a:rPr lang="lt-LT" smtClean="0"/>
              <a:t>Musteikienė G.; </a:t>
            </a:r>
            <a:r>
              <a:rPr lang="en-US" smtClean="0"/>
              <a:t>2001; </a:t>
            </a:r>
            <a:r>
              <a:rPr lang="lt-LT" smtClean="0"/>
              <a:t>Žaidimai rankų pirštams mankštinti; Šiauliai.</a:t>
            </a:r>
            <a:endParaRPr lang="en-US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lt-LT" b="1" smtClean="0"/>
              <a:t>PROBLEMOS PRISTATYMAS</a:t>
            </a:r>
            <a:endParaRPr lang="en-US" b="1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lt-LT" dirty="0" smtClean="0"/>
              <a:t>Vaikų su kalbos ir komunikacijos sutrikimais skaičius didėja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lt-LT" dirty="0" smtClean="0"/>
              <a:t>Sudėtingėja pažintinių, kalbinės motorikos bei  kalbinio kvėpavimo nesklandumų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lt-LT" dirty="0" smtClean="0"/>
              <a:t>Daugėja smulkiosios ir bendrosios motorikos , girdimojo suvokimo sutrikimų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lt-LT" dirty="0" smtClean="0"/>
              <a:t>Mokslininkų įrodyta, kad galvos smegenys, rankos ir </a:t>
            </a:r>
            <a:r>
              <a:rPr lang="lt-LT" dirty="0" err="1" smtClean="0"/>
              <a:t>artikuliacinis</a:t>
            </a:r>
            <a:r>
              <a:rPr lang="lt-LT" dirty="0" smtClean="0"/>
              <a:t> aparatas yra tiesiogiai susiję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lt-LT" dirty="0" smtClean="0"/>
              <a:t>Tyrimais yra įrodytas tiesioginis ryšys tarp smulkiosios motorikos išlavėjimo ir kalbos </a:t>
            </a:r>
            <a:r>
              <a:rPr lang="lt-LT" dirty="0" err="1" smtClean="0"/>
              <a:t>išsivystimo</a:t>
            </a:r>
            <a:endParaRPr lang="lt-LT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lt-LT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lt-LT" b="1" smtClean="0"/>
              <a:t>GRUPĖS PROJEKTO TIKSLAS</a:t>
            </a:r>
            <a:endParaRPr lang="en-US" b="1" smtClean="0"/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lt-LT" smtClean="0"/>
              <a:t>Ankstyvajame amžiuje ( </a:t>
            </a:r>
            <a:r>
              <a:rPr lang="en-US" smtClean="0"/>
              <a:t>1,5 – 3,8 m ) </a:t>
            </a:r>
            <a:r>
              <a:rPr lang="lt-LT" smtClean="0"/>
              <a:t>sudaryti palankias sąlygas ankstyvosios vaikų kalbos prevencijos taikymui kalbos ugdyme</a:t>
            </a:r>
          </a:p>
          <a:p>
            <a:pPr eaLnBrk="1" hangingPunct="1"/>
            <a:endParaRPr lang="en-US" smtClean="0"/>
          </a:p>
        </p:txBody>
      </p:sp>
      <p:pic>
        <p:nvPicPr>
          <p:cNvPr id="18435" name="Picture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19250" y="3159125"/>
            <a:ext cx="5608638" cy="32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lt-LT" b="1" smtClean="0"/>
              <a:t>PROJEKTO UŽDAVINIAI :</a:t>
            </a:r>
            <a:endParaRPr lang="en-US" b="1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lt-LT" dirty="0" smtClean="0"/>
              <a:t>Ieškoti įvairių prevencinių darbo būdų, siekiant sėkmingo kalbos vystymosi ankstyvajame amžiuje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lt-LT" dirty="0" smtClean="0"/>
              <a:t>Skatinti mankštinti vaiko rankų pirštelius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lt-LT" dirty="0" smtClean="0"/>
              <a:t>Paruošti vaikus taisyklingam garsų tarimui ir kalbos vystymuisi ankstyvajame ikimokykliniame amžiuje ir girdimąjį suvokimą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lt-LT" dirty="0" smtClean="0"/>
              <a:t>Siekti glaudaus bendravimo su tėvais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lt-LT" dirty="0" smtClean="0"/>
              <a:t>Siekti, kad vaikai išgyventų džiaugsmą, pasitenkinimą organizuojama veikla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lt-LT" b="1" smtClean="0"/>
              <a:t>VEIKLOS PRINCIPAI</a:t>
            </a:r>
            <a:endParaRPr lang="en-US" b="1" smtClean="0"/>
          </a:p>
        </p:txBody>
      </p:sp>
      <p:sp>
        <p:nvSpPr>
          <p:cNvPr id="2048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lt-LT" smtClean="0"/>
              <a:t>Smulkiosios motorikos lavinimo pratimai ir masažas vyksta žaidimų forma, neskubant, lėtai</a:t>
            </a:r>
          </a:p>
          <a:p>
            <a:pPr eaLnBrk="1" hangingPunct="1"/>
            <a:r>
              <a:rPr lang="lt-LT" smtClean="0"/>
              <a:t>Pratimai atliekami kasdien po </a:t>
            </a:r>
            <a:r>
              <a:rPr lang="en-US" smtClean="0"/>
              <a:t>2 – 5 </a:t>
            </a:r>
            <a:r>
              <a:rPr lang="lt-LT" smtClean="0"/>
              <a:t>minutes</a:t>
            </a:r>
          </a:p>
          <a:p>
            <a:pPr eaLnBrk="1" hangingPunct="1"/>
            <a:r>
              <a:rPr lang="lt-LT" smtClean="0"/>
              <a:t>Pradžioje pratimai atliekami su suaugusiuoju, vėliau jau kartoja paskui suaugusįjį</a:t>
            </a:r>
          </a:p>
          <a:p>
            <a:pPr eaLnBrk="1" hangingPunct="1"/>
            <a:r>
              <a:rPr lang="lt-LT" smtClean="0"/>
              <a:t>Pratimai pradedami nuo lengvesnių ir palaipsniui pereinama prie sunkesnių</a:t>
            </a:r>
            <a:endParaRPr lang="en-US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lt-LT" smtClean="0"/>
          </a:p>
        </p:txBody>
      </p:sp>
      <p:pic>
        <p:nvPicPr>
          <p:cNvPr id="21506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1913" y="908050"/>
            <a:ext cx="6948487" cy="521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lt-LT" b="1" smtClean="0"/>
              <a:t>VEIKLOS KRYPTYS</a:t>
            </a:r>
            <a:endParaRPr lang="en-US" b="1" smtClean="0"/>
          </a:p>
        </p:txBody>
      </p:sp>
      <p:sp>
        <p:nvSpPr>
          <p:cNvPr id="2253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lt-LT" smtClean="0"/>
              <a:t>Artikuliacinio aparato lavinimas – apatinio žandikaulio, lūpų ir liežuvio judesių tikslinimas ir lavinimas</a:t>
            </a:r>
            <a:endParaRPr lang="en-US" smtClean="0"/>
          </a:p>
        </p:txBody>
      </p:sp>
      <p:pic>
        <p:nvPicPr>
          <p:cNvPr id="22531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16238" y="2997200"/>
            <a:ext cx="2881312" cy="384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lt-LT" smtClean="0"/>
          </a:p>
        </p:txBody>
      </p:sp>
      <p:sp>
        <p:nvSpPr>
          <p:cNvPr id="23554" name="Content Placeholder 4"/>
          <p:cNvSpPr>
            <a:spLocks noGrp="1"/>
          </p:cNvSpPr>
          <p:nvPr>
            <p:ph idx="1"/>
          </p:nvPr>
        </p:nvSpPr>
        <p:spPr>
          <a:xfrm>
            <a:off x="250825" y="333375"/>
            <a:ext cx="8435975" cy="5792788"/>
          </a:xfrm>
        </p:spPr>
        <p:txBody>
          <a:bodyPr/>
          <a:lstStyle/>
          <a:p>
            <a:pPr eaLnBrk="1" hangingPunct="1"/>
            <a:r>
              <a:rPr lang="en-US" smtClean="0"/>
              <a:t>Kalbinio k</a:t>
            </a:r>
            <a:r>
              <a:rPr lang="lt-LT" smtClean="0"/>
              <a:t>vėpavimo lavinimas – įkvėpimo ir iškvėpimo fazių reguliavimas, iškvėpiamo oro srovės stiprumo ir krypties valdymas, balso tembro reguliavimas</a:t>
            </a:r>
            <a:endParaRPr lang="en-US" smtClean="0"/>
          </a:p>
        </p:txBody>
      </p:sp>
      <p:pic>
        <p:nvPicPr>
          <p:cNvPr id="23555" name="Picture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7450" y="2384425"/>
            <a:ext cx="5832475" cy="437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</TotalTime>
  <Words>285</Words>
  <Application>Microsoft Office PowerPoint</Application>
  <PresentationFormat>On-screen Show (4:3)</PresentationFormat>
  <Paragraphs>41</Paragraphs>
  <Slides>21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4" baseType="lpstr">
      <vt:lpstr>Arial</vt:lpstr>
      <vt:lpstr>Calibri</vt:lpstr>
      <vt:lpstr>Office Theme</vt:lpstr>
      <vt:lpstr>“MIKLŪS PIRŠTELIAI IR JUDRUS LIEŽUVIS – VAIKO IR KALBOS DRAUGAI“</vt:lpstr>
      <vt:lpstr>Slide 2</vt:lpstr>
      <vt:lpstr>PROBLEMOS PRISTATYMAS</vt:lpstr>
      <vt:lpstr>GRUPĖS PROJEKTO TIKSLAS</vt:lpstr>
      <vt:lpstr>PROJEKTO UŽDAVINIAI :</vt:lpstr>
      <vt:lpstr>VEIKLOS PRINCIPAI</vt:lpstr>
      <vt:lpstr>Slide 7</vt:lpstr>
      <vt:lpstr>VEIKLOS KRYPTYS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PASIEKTI REZULTATAI</vt:lpstr>
      <vt:lpstr>Slide 18</vt:lpstr>
      <vt:lpstr>Slide 19</vt:lpstr>
      <vt:lpstr>Slide 20</vt:lpstr>
      <vt:lpstr>NAUDOTA LITERATŪRA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“MIKLŪS PIRŠTELIAI IR JUDRUS LIEŽUVIS – VAIKO IR KALBOS DRAUGAI“</dc:title>
  <dc:creator>User</dc:creator>
  <cp:lastModifiedBy>Vartotojas</cp:lastModifiedBy>
  <cp:revision>23</cp:revision>
  <dcterms:created xsi:type="dcterms:W3CDTF">2015-05-11T09:59:54Z</dcterms:created>
  <dcterms:modified xsi:type="dcterms:W3CDTF">2015-05-18T21:36:56Z</dcterms:modified>
</cp:coreProperties>
</file>