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62" r:id="rId5"/>
    <p:sldId id="260" r:id="rId6"/>
    <p:sldId id="264" r:id="rId7"/>
    <p:sldId id="265" r:id="rId8"/>
    <p:sldId id="266" r:id="rId9"/>
    <p:sldId id="267" r:id="rId10"/>
    <p:sldId id="268" r:id="rId11"/>
    <p:sldId id="269" r:id="rId12"/>
    <p:sldId id="263" r:id="rId13"/>
    <p:sldId id="270"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8" d="100"/>
          <a:sy n="108" d="100"/>
        </p:scale>
        <p:origin x="-105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C758A56-3745-43CD-81A1-36B03489C37E}" type="datetimeFigureOut">
              <a:rPr lang="en-US"/>
              <a:pPr>
                <a:defRPr/>
              </a:pPr>
              <a:t>5/19/2015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lt-LT" noProof="0" smtClean="0"/>
              <a:t>Click to edit Master text styles</a:t>
            </a:r>
          </a:p>
          <a:p>
            <a:pPr lvl="1"/>
            <a:r>
              <a:rPr lang="lt-LT" noProof="0" smtClean="0"/>
              <a:t>Second level</a:t>
            </a:r>
          </a:p>
          <a:p>
            <a:pPr lvl="2"/>
            <a:r>
              <a:rPr lang="lt-LT" noProof="0" smtClean="0"/>
              <a:t>Third level</a:t>
            </a:r>
          </a:p>
          <a:p>
            <a:pPr lvl="3"/>
            <a:r>
              <a:rPr lang="lt-LT" noProof="0" smtClean="0"/>
              <a:t>Fourth level</a:t>
            </a:r>
          </a:p>
          <a:p>
            <a:pPr lvl="4"/>
            <a:r>
              <a:rPr lang="lt-LT"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5C2F88DD-0AD5-49CE-B1CC-5F106E2B7F8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19458"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19459"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0879F5E-DA28-4296-9D2C-BB09D9C12AD7}" type="slidenum">
              <a:rPr lang="en-US">
                <a:cs typeface="Arial" charset="0"/>
              </a:rPr>
              <a:pPr fontAlgn="base">
                <a:spcBef>
                  <a:spcPct val="0"/>
                </a:spcBef>
                <a:spcAft>
                  <a:spcPct val="0"/>
                </a:spcAft>
              </a:pPr>
              <a:t>1</a:t>
            </a:fld>
            <a:endParaRPr lang="en-US">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37890"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37891"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5D8894-F9B8-4293-812A-13D412ABC6AA}" type="slidenum">
              <a:rPr lang="en-US">
                <a:cs typeface="Arial" charset="0"/>
              </a:rPr>
              <a:pPr fontAlgn="base">
                <a:spcBef>
                  <a:spcPct val="0"/>
                </a:spcBef>
                <a:spcAft>
                  <a:spcPct val="0"/>
                </a:spcAft>
              </a:pPr>
              <a:t>10</a:t>
            </a:fld>
            <a:endParaRPr lang="en-US">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39938"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39939"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212B3E3-FC2B-4CBF-AF0C-46423396CFDF}" type="slidenum">
              <a:rPr lang="en-US">
                <a:cs typeface="Arial" charset="0"/>
              </a:rPr>
              <a:pPr fontAlgn="base">
                <a:spcBef>
                  <a:spcPct val="0"/>
                </a:spcBef>
                <a:spcAft>
                  <a:spcPct val="0"/>
                </a:spcAft>
              </a:pPr>
              <a:t>11</a:t>
            </a:fld>
            <a:endParaRPr 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41986"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41987"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B721875-CC64-4EE9-858A-A236B7B7ECF1}" type="slidenum">
              <a:rPr lang="en-US">
                <a:cs typeface="Arial" charset="0"/>
              </a:rPr>
              <a:pPr fontAlgn="base">
                <a:spcBef>
                  <a:spcPct val="0"/>
                </a:spcBef>
                <a:spcAft>
                  <a:spcPct val="0"/>
                </a:spcAft>
              </a:pPr>
              <a:t>12</a:t>
            </a:fld>
            <a:endParaRPr lang="en-US">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44034"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44035"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CC1303-DA9F-4145-B1E0-A3B3301B05C5}" type="slidenum">
              <a:rPr lang="en-US">
                <a:cs typeface="Arial" charset="0"/>
              </a:rPr>
              <a:pPr fontAlgn="base">
                <a:spcBef>
                  <a:spcPct val="0"/>
                </a:spcBef>
                <a:spcAft>
                  <a:spcPct val="0"/>
                </a:spcAft>
              </a:pPr>
              <a:t>13</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21506"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21507"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77EEC73-590D-4089-AADA-7B42A49AA01E}" type="slidenum">
              <a:rPr lang="en-US">
                <a:cs typeface="Arial" charset="0"/>
              </a:rPr>
              <a:pPr fontAlgn="base">
                <a:spcBef>
                  <a:spcPct val="0"/>
                </a:spcBef>
                <a:spcAft>
                  <a:spcPct val="0"/>
                </a:spcAft>
              </a:pPr>
              <a:t>2</a:t>
            </a:fld>
            <a:endParaRPr lang="en-US">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latin typeface="Georgia" pitchFamily="18" charset="0"/>
              </a:rPr>
              <a:t>2009 m. vaikų iki 19 metų amţiaus mirčių prieţasčių struktūroje išorinės mirties prieţastys sudarė net 46 proc. Analogiškos proporcijos mirčių struktūroje stebimos nuo 1995 m. ir traumatizmo problemos aktualumas nesumažėjo ir 2010 m. </a:t>
            </a:r>
          </a:p>
          <a:p>
            <a:pPr>
              <a:spcBef>
                <a:spcPct val="0"/>
              </a:spcBef>
            </a:pPr>
            <a:endParaRPr lang="en-US"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8AECAA7-DFDA-4AFB-8F0D-9F6428F657E3}" type="slidenum">
              <a:rPr lang="en-US">
                <a:cs typeface="Arial" charset="0"/>
              </a:rPr>
              <a:pPr fontAlgn="base">
                <a:spcBef>
                  <a:spcPct val="0"/>
                </a:spcBef>
                <a:spcAft>
                  <a:spcPct val="0"/>
                </a:spcAft>
              </a:pPr>
              <a:t>3</a:t>
            </a:fld>
            <a:endParaRPr lang="en-US">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25602"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25603"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468E859-0896-42BB-98D2-D8A7F256C4F4}" type="slidenum">
              <a:rPr lang="en-US">
                <a:cs typeface="Arial" charset="0"/>
              </a:rPr>
              <a:pPr fontAlgn="base">
                <a:spcBef>
                  <a:spcPct val="0"/>
                </a:spcBef>
                <a:spcAft>
                  <a:spcPct val="0"/>
                </a:spcAft>
              </a:pPr>
              <a:t>4</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Remiantis „</a:t>
            </a:r>
            <a:r>
              <a:rPr lang="lt-LT" smtClean="0"/>
              <a:t>Vaikų </a:t>
            </a:r>
            <a:r>
              <a:rPr lang="en-US" smtClean="0"/>
              <a:t>mirtingumo ir </a:t>
            </a:r>
            <a:r>
              <a:rPr lang="lt-LT" smtClean="0"/>
              <a:t>suţalojimų priežasčių </a:t>
            </a:r>
            <a:r>
              <a:rPr lang="en-US" smtClean="0"/>
              <a:t>Lietuvoje </a:t>
            </a:r>
            <a:r>
              <a:rPr lang="lt-LT" smtClean="0"/>
              <a:t>analizės</a:t>
            </a:r>
            <a:r>
              <a:rPr lang="en-US" smtClean="0"/>
              <a:t>“ tyrimo duomenimis ir Statistikos departamento duomenimis, </a:t>
            </a:r>
            <a:r>
              <a:rPr lang="lt-LT" smtClean="0"/>
              <a:t>dažniausiai pasitaikančios vaikų </a:t>
            </a:r>
            <a:r>
              <a:rPr lang="en-US" smtClean="0"/>
              <a:t>iki 19 m. </a:t>
            </a:r>
            <a:r>
              <a:rPr lang="lt-LT" smtClean="0"/>
              <a:t>amžiaus netyčinių sužalojimų </a:t>
            </a:r>
            <a:r>
              <a:rPr lang="en-US" smtClean="0"/>
              <a:t>mirties priežastys Lietuvoje yra transporto įvykiai, atsitiktiniai paskendimai, atsitiktiniai apsinuodijimai, gaisrai, nukritimai. Lietuvos </a:t>
            </a:r>
            <a:r>
              <a:rPr lang="lt-LT" smtClean="0"/>
              <a:t>vaikų </a:t>
            </a:r>
            <a:r>
              <a:rPr lang="en-US" smtClean="0"/>
              <a:t>iki 19 m. </a:t>
            </a:r>
            <a:r>
              <a:rPr lang="lt-LT" smtClean="0"/>
              <a:t>amžiaus išorinių </a:t>
            </a:r>
            <a:r>
              <a:rPr lang="en-US" smtClean="0"/>
              <a:t>mirties </a:t>
            </a:r>
            <a:r>
              <a:rPr lang="lt-LT" smtClean="0"/>
              <a:t>priežasčių </a:t>
            </a:r>
            <a:r>
              <a:rPr lang="en-US" smtClean="0"/>
              <a:t>pasiskirstymas 2009 m. </a:t>
            </a:r>
          </a:p>
          <a:p>
            <a:pPr>
              <a:spcBef>
                <a:spcPct val="0"/>
              </a:spcBef>
            </a:pPr>
            <a:r>
              <a:rPr lang="en-US" smtClean="0"/>
              <a:t/>
            </a:r>
            <a:br>
              <a:rPr lang="en-US" smtClean="0"/>
            </a:br>
            <a:endParaRPr lang="en-US"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3F84DE-B113-4B02-BC43-EB90E5F99AF6}" type="slidenum">
              <a:rPr lang="en-US">
                <a:cs typeface="Arial" charset="0"/>
              </a:rPr>
              <a:pPr fontAlgn="base">
                <a:spcBef>
                  <a:spcPct val="0"/>
                </a:spcBef>
                <a:spcAft>
                  <a:spcPct val="0"/>
                </a:spcAft>
              </a:pPr>
              <a:t>5</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29698"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29699"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00A9AAC-7AFF-42AA-8DE6-6ECAC2B5BA67}" type="slidenum">
              <a:rPr lang="en-US">
                <a:cs typeface="Arial" charset="0"/>
              </a:rPr>
              <a:pPr fontAlgn="base">
                <a:spcBef>
                  <a:spcPct val="0"/>
                </a:spcBef>
                <a:spcAft>
                  <a:spcPct val="0"/>
                </a:spcAft>
              </a:pPr>
              <a:t>6</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31746"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31747"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4755F92-619B-4299-9208-EB86D2878900}" type="slidenum">
              <a:rPr lang="en-US">
                <a:cs typeface="Arial" charset="0"/>
              </a:rPr>
              <a:pPr fontAlgn="base">
                <a:spcBef>
                  <a:spcPct val="0"/>
                </a:spcBef>
                <a:spcAft>
                  <a:spcPct val="0"/>
                </a:spcAft>
              </a:pPr>
              <a:t>7</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33794"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33795"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EC1244B-F197-4D89-86FE-EC8162E123A5}" type="slidenum">
              <a:rPr lang="en-US">
                <a:cs typeface="Arial" charset="0"/>
              </a:rPr>
              <a:pPr fontAlgn="base">
                <a:spcBef>
                  <a:spcPct val="0"/>
                </a:spcBef>
                <a:spcAft>
                  <a:spcPct val="0"/>
                </a:spcAft>
              </a:pPr>
              <a:t>8</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35842"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35843"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B2BFA8D-63B9-43D0-8053-DAB0C4BE8CC5}" type="slidenum">
              <a:rPr lang="en-US">
                <a:cs typeface="Arial" charset="0"/>
              </a:rPr>
              <a:pPr fontAlgn="base">
                <a:spcBef>
                  <a:spcPct val="0"/>
                </a:spcBef>
                <a:spcAft>
                  <a:spcPct val="0"/>
                </a:spcAft>
              </a:pPr>
              <a:t>9</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57319"/>
            <a:ext cx="8915400" cy="877824"/>
          </a:xfrm>
        </p:spPr>
        <p:txBody>
          <a:bodyPr/>
          <a:lstStyle/>
          <a:p>
            <a:r>
              <a:rPr lang="en-US" smtClean="0"/>
              <a:t>Click to edit Master title style</a:t>
            </a:r>
            <a:endParaRPr/>
          </a:p>
        </p:txBody>
      </p:sp>
      <p:sp>
        <p:nvSpPr>
          <p:cNvPr id="3" name="Subtitle 2"/>
          <p:cNvSpPr>
            <a:spLocks noGrp="1"/>
          </p:cNvSpPr>
          <p:nvPr>
            <p:ph type="subTitle" idx="1"/>
          </p:nvPr>
        </p:nvSpPr>
        <p:spPr>
          <a:xfrm>
            <a:off x="914400" y="3034553"/>
            <a:ext cx="8001000" cy="3823447"/>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anchor="t" anchorCtr="0"/>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lvl1pPr>
              <a:defRPr/>
            </a:lvl1pPr>
          </a:lstStyle>
          <a:p>
            <a:pPr>
              <a:defRPr/>
            </a:pPr>
            <a:fld id="{30F01CD3-5E97-42F0-ABE7-21B93D5646B9}" type="datetimeFigureOut">
              <a:rPr lang="en-US"/>
              <a:pPr>
                <a:defRPr/>
              </a:pPr>
              <a:t>5/19/2015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4AB781-3E40-49B1-8FD6-9346FEC53BD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487987" y="2048256"/>
            <a:ext cx="3427413" cy="4206240"/>
          </a:xfrm>
        </p:spPr>
        <p:txBody>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914400" y="2039112"/>
            <a:ext cx="457200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anchor="t" anchorCtr="0"/>
          <a:lstStyle>
            <a:lvl1pPr marL="0" indent="0">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DF4BEC8-158E-4329-B67E-87B7D6827E28}" type="datetimeFigureOut">
              <a:rPr lang="en-US"/>
              <a:pPr>
                <a:defRPr/>
              </a:pPr>
              <a:t>5/19/2015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EA7CA9-27D8-42D3-A5CD-FE039A3D569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anchor="t" anchorCtr="0"/>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9" name="Picture Placeholder 8"/>
          <p:cNvSpPr>
            <a:spLocks noGrp="1"/>
          </p:cNvSpPr>
          <p:nvPr>
            <p:ph type="pic" sz="quarter" idx="13"/>
          </p:nvPr>
        </p:nvSpPr>
        <p:spPr>
          <a:xfrm>
            <a:off x="927100" y="1129553"/>
            <a:ext cx="7988300" cy="2980944"/>
          </a:xfrm>
        </p:spPr>
        <p:txBody>
          <a:bodyPr/>
          <a:lstStyle>
            <a:lvl1pPr marL="0" indent="0">
              <a:buNone/>
              <a:defRPr sz="1800"/>
            </a:lvl1pPr>
          </a:lstStyle>
          <a:p>
            <a:pPr lvl="0"/>
            <a:r>
              <a:rPr lang="en-US" noProof="0" smtClean="0"/>
              <a:t>Click icon to add picture</a:t>
            </a:r>
            <a:endParaRPr noProof="0"/>
          </a:p>
        </p:txBody>
      </p:sp>
      <p:sp>
        <p:nvSpPr>
          <p:cNvPr id="5" name="Date Placeholder 3"/>
          <p:cNvSpPr>
            <a:spLocks noGrp="1"/>
          </p:cNvSpPr>
          <p:nvPr>
            <p:ph type="dt" sz="half" idx="14"/>
          </p:nvPr>
        </p:nvSpPr>
        <p:spPr/>
        <p:txBody>
          <a:bodyPr/>
          <a:lstStyle>
            <a:lvl1pPr>
              <a:defRPr/>
            </a:lvl1pPr>
          </a:lstStyle>
          <a:p>
            <a:pPr>
              <a:defRPr/>
            </a:pPr>
            <a:fld id="{3CF28355-241B-4413-881F-925C71EE0432}" type="datetimeFigureOut">
              <a:rPr lang="en-US"/>
              <a:pPr>
                <a:defRPr/>
              </a:pPr>
              <a:t>5/19/2015</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anchor="t" anchorCtr="0"/>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9" name="Picture Placeholder 8"/>
          <p:cNvSpPr>
            <a:spLocks noGrp="1"/>
          </p:cNvSpPr>
          <p:nvPr>
            <p:ph type="pic" sz="quarter" idx="13"/>
          </p:nvPr>
        </p:nvSpPr>
        <p:spPr>
          <a:xfrm>
            <a:off x="927100" y="1129553"/>
            <a:ext cx="3986784" cy="2980944"/>
          </a:xfrm>
        </p:spPr>
        <p:txBody>
          <a:bodyPr/>
          <a:lstStyle>
            <a:lvl1pPr marL="0" indent="0">
              <a:buNone/>
              <a:defRPr sz="1800"/>
            </a:lvl1pPr>
          </a:lstStyle>
          <a:p>
            <a:pPr lvl="0"/>
            <a:r>
              <a:rPr lang="en-US" noProof="0" smtClean="0"/>
              <a:t>Click icon to add picture</a:t>
            </a:r>
            <a:endParaRPr noProof="0"/>
          </a:p>
        </p:txBody>
      </p:sp>
      <p:sp>
        <p:nvSpPr>
          <p:cNvPr id="7" name="Picture Placeholder 8"/>
          <p:cNvSpPr>
            <a:spLocks noGrp="1"/>
          </p:cNvSpPr>
          <p:nvPr>
            <p:ph type="pic" sz="quarter" idx="14"/>
          </p:nvPr>
        </p:nvSpPr>
        <p:spPr>
          <a:xfrm>
            <a:off x="4928616" y="1129553"/>
            <a:ext cx="3986784" cy="2980944"/>
          </a:xfrm>
        </p:spPr>
        <p:txBody>
          <a:bodyPr/>
          <a:lstStyle>
            <a:lvl1pPr marL="0" indent="0">
              <a:buNone/>
              <a:defRPr sz="1800"/>
            </a:lvl1pPr>
          </a:lstStyle>
          <a:p>
            <a:pPr lvl="0"/>
            <a:r>
              <a:rPr lang="en-US" noProof="0" smtClean="0"/>
              <a:t>Click icon to add picture</a:t>
            </a:r>
            <a:endParaRPr noProof="0"/>
          </a:p>
        </p:txBody>
      </p:sp>
      <p:sp>
        <p:nvSpPr>
          <p:cNvPr id="6" name="Date Placeholder 3"/>
          <p:cNvSpPr>
            <a:spLocks noGrp="1"/>
          </p:cNvSpPr>
          <p:nvPr>
            <p:ph type="dt" sz="half" idx="15"/>
          </p:nvPr>
        </p:nvSpPr>
        <p:spPr/>
        <p:txBody>
          <a:bodyPr/>
          <a:lstStyle>
            <a:lvl1pPr>
              <a:defRPr/>
            </a:lvl1pPr>
          </a:lstStyle>
          <a:p>
            <a:pPr>
              <a:defRPr/>
            </a:pPr>
            <a:fld id="{267E4D13-F69E-443E-B841-6C4F1ED01E7F}" type="datetimeFigureOut">
              <a:rPr lang="en-US"/>
              <a:pPr>
                <a:defRPr/>
              </a:pPr>
              <a:t>5/19/2015</a:t>
            </a:fld>
            <a:endParaRPr lang="en-US"/>
          </a:p>
        </p:txBody>
      </p:sp>
      <p:sp>
        <p:nvSpPr>
          <p:cNvPr id="8" name="Footer Placeholder 4"/>
          <p:cNvSpPr>
            <a:spLocks noGrp="1"/>
          </p:cNvSpPr>
          <p:nvPr>
            <p:ph type="ftr" sz="quarter" idx="16"/>
          </p:nvPr>
        </p:nvSpPr>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2" name="Title 1"/>
          <p:cNvSpPr>
            <a:spLocks noGrp="1"/>
          </p:cNvSpPr>
          <p:nvPr>
            <p:ph type="ctrTitle"/>
          </p:nvPr>
        </p:nvSpPr>
        <p:spPr>
          <a:xfrm>
            <a:off x="0" y="4114800"/>
            <a:ext cx="8915400" cy="877824"/>
          </a:xfrm>
        </p:spPr>
        <p:txBody>
          <a:bodyPr tIns="137160" bIns="137160" anchor="b">
            <a:normAutofit/>
          </a:bodyPr>
          <a:lstStyle>
            <a:lvl1pPr>
              <a:defRPr sz="2400"/>
            </a:lvl1pPr>
          </a:lstStyle>
          <a:p>
            <a:r>
              <a:rPr lang="en-US" smtClean="0"/>
              <a:t>Click to edit Master title style</a:t>
            </a:r>
            <a:endParaRPr/>
          </a:p>
        </p:txBody>
      </p:sp>
      <p:sp>
        <p:nvSpPr>
          <p:cNvPr id="3" name="Subtitle 2"/>
          <p:cNvSpPr>
            <a:spLocks noGrp="1"/>
          </p:cNvSpPr>
          <p:nvPr>
            <p:ph type="subTitle" idx="1"/>
          </p:nvPr>
        </p:nvSpPr>
        <p:spPr>
          <a:xfrm>
            <a:off x="914400" y="5002305"/>
            <a:ext cx="8001000" cy="1855695"/>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137160" rIns="274320" bIns="137160" anchor="t" anchorCtr="0"/>
          <a:lstStyle>
            <a:lvl1pPr marL="0" indent="0" algn="l" defTabSz="914400" rtl="0" eaLnBrk="1" latinLnBrk="0" hangingPunct="1">
              <a:spcBef>
                <a:spcPts val="300"/>
              </a:spcBef>
              <a:buNone/>
              <a:defRPr sz="16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9" name="Picture Placeholder 8"/>
          <p:cNvSpPr>
            <a:spLocks noGrp="1"/>
          </p:cNvSpPr>
          <p:nvPr>
            <p:ph type="pic" sz="quarter" idx="13"/>
          </p:nvPr>
        </p:nvSpPr>
        <p:spPr>
          <a:xfrm>
            <a:off x="927100" y="1129553"/>
            <a:ext cx="6601968" cy="2980944"/>
          </a:xfrm>
        </p:spPr>
        <p:txBody>
          <a:bodyPr/>
          <a:lstStyle>
            <a:lvl1pPr marL="0" indent="0">
              <a:buNone/>
              <a:defRPr sz="1800"/>
            </a:lvl1pPr>
          </a:lstStyle>
          <a:p>
            <a:pPr lvl="0"/>
            <a:r>
              <a:rPr lang="en-US" noProof="0" smtClean="0"/>
              <a:t>Click icon to add picture</a:t>
            </a:r>
            <a:endParaRPr noProof="0"/>
          </a:p>
        </p:txBody>
      </p:sp>
      <p:sp>
        <p:nvSpPr>
          <p:cNvPr id="7" name="Picture Placeholder 8"/>
          <p:cNvSpPr>
            <a:spLocks noGrp="1"/>
          </p:cNvSpPr>
          <p:nvPr>
            <p:ph type="pic" sz="quarter" idx="14"/>
          </p:nvPr>
        </p:nvSpPr>
        <p:spPr>
          <a:xfrm>
            <a:off x="7543800" y="1129553"/>
            <a:ext cx="1371600" cy="1481328"/>
          </a:xfrm>
        </p:spPr>
        <p:txBody>
          <a:bodyPr/>
          <a:lstStyle>
            <a:lvl1pPr marL="0" indent="0">
              <a:buNone/>
              <a:defRPr sz="1800"/>
            </a:lvl1pPr>
          </a:lstStyle>
          <a:p>
            <a:pPr lvl="0"/>
            <a:r>
              <a:rPr lang="en-US" noProof="0" smtClean="0"/>
              <a:t>Click icon to add picture</a:t>
            </a:r>
            <a:endParaRPr noProof="0"/>
          </a:p>
        </p:txBody>
      </p:sp>
      <p:sp>
        <p:nvSpPr>
          <p:cNvPr id="8" name="Picture Placeholder 8"/>
          <p:cNvSpPr>
            <a:spLocks noGrp="1"/>
          </p:cNvSpPr>
          <p:nvPr>
            <p:ph type="pic" sz="quarter" idx="15"/>
          </p:nvPr>
        </p:nvSpPr>
        <p:spPr>
          <a:xfrm>
            <a:off x="7543800" y="2629169"/>
            <a:ext cx="1371600" cy="1481328"/>
          </a:xfrm>
        </p:spPr>
        <p:txBody>
          <a:bodyPr/>
          <a:lstStyle>
            <a:lvl1pPr marL="0" indent="0">
              <a:buNone/>
              <a:defRPr sz="1800"/>
            </a:lvl1pPr>
          </a:lstStyle>
          <a:p>
            <a:pPr lvl="0"/>
            <a:r>
              <a:rPr lang="en-US" noProof="0" smtClean="0"/>
              <a:t>Click icon to add picture</a:t>
            </a:r>
            <a:endParaRPr noProof="0"/>
          </a:p>
        </p:txBody>
      </p:sp>
      <p:sp>
        <p:nvSpPr>
          <p:cNvPr id="10" name="Date Placeholder 3"/>
          <p:cNvSpPr>
            <a:spLocks noGrp="1"/>
          </p:cNvSpPr>
          <p:nvPr>
            <p:ph type="dt" sz="half" idx="16"/>
          </p:nvPr>
        </p:nvSpPr>
        <p:spPr/>
        <p:txBody>
          <a:bodyPr/>
          <a:lstStyle>
            <a:lvl1pPr>
              <a:defRPr/>
            </a:lvl1pPr>
          </a:lstStyle>
          <a:p>
            <a:pPr>
              <a:defRPr/>
            </a:pPr>
            <a:fld id="{E390356E-9DD2-45DE-B5E5-5646A1030A45}" type="datetimeFigureOut">
              <a:rPr lang="en-US"/>
              <a:pPr>
                <a:defRPr/>
              </a:pPr>
              <a:t>5/19/2015</a:t>
            </a:fld>
            <a:endParaRPr lang="en-US"/>
          </a:p>
        </p:txBody>
      </p:sp>
      <p:sp>
        <p:nvSpPr>
          <p:cNvPr id="11" name="Footer Placeholder 4"/>
          <p:cNvSpPr>
            <a:spLocks noGrp="1"/>
          </p:cNvSpPr>
          <p:nvPr>
            <p:ph type="ftr" sz="quarter" idx="17"/>
          </p:nvPr>
        </p:nvSpPr>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lvl1pPr>
              <a:defRPr/>
            </a:lvl1pPr>
          </a:lstStyle>
          <a:p>
            <a:pPr>
              <a:defRPr/>
            </a:pPr>
            <a:fld id="{F316D0A9-B83D-467B-8E8C-5EED4D0AA40C}" type="datetimeFigureOut">
              <a:rPr lang="en-US"/>
              <a:pPr>
                <a:defRPr/>
              </a:pPr>
              <a:t>5/19/2015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570BBE9-46EA-4847-9A2C-F4CDA966CE6A}"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87553" y="1129554"/>
            <a:ext cx="914400" cy="5533278"/>
          </a:xfrm>
        </p:spPr>
        <p:txBody>
          <a:bodyPr vert="eaVert" lIns="274320" tIns="685800" bIns="685800"/>
          <a:lstStyle/>
          <a:p>
            <a:r>
              <a:rPr lang="en-US" smtClean="0"/>
              <a:t>Click to edit Master title style</a:t>
            </a:r>
            <a:endParaRPr/>
          </a:p>
        </p:txBody>
      </p:sp>
      <p:sp>
        <p:nvSpPr>
          <p:cNvPr id="3" name="Vertical Text Placeholder 2"/>
          <p:cNvSpPr>
            <a:spLocks noGrp="1"/>
          </p:cNvSpPr>
          <p:nvPr>
            <p:ph type="body" orient="vert" idx="1"/>
          </p:nvPr>
        </p:nvSpPr>
        <p:spPr>
          <a:xfrm>
            <a:off x="1117600" y="1734671"/>
            <a:ext cx="6426200" cy="4542304"/>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lvl1pPr>
              <a:defRPr/>
            </a:lvl1pPr>
          </a:lstStyle>
          <a:p>
            <a:pPr>
              <a:defRPr/>
            </a:pPr>
            <a:fld id="{C424B229-BCD3-4DAD-A33B-BFDE49019678}" type="datetimeFigureOut">
              <a:rPr lang="en-US"/>
              <a:pPr>
                <a:defRPr/>
              </a:pPr>
              <a:t>5/19/2015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37D698-8059-42FC-A8CE-B6BD4AF2E3E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lvl1pPr>
              <a:defRPr/>
            </a:lvl1pPr>
          </a:lstStyle>
          <a:p>
            <a:pPr>
              <a:defRPr/>
            </a:pPr>
            <a:fld id="{18EA6570-CEB1-4E79-995E-EEC54C4A1DC4}" type="datetimeFigureOut">
              <a:rPr lang="en-US"/>
              <a:pPr>
                <a:defRPr/>
              </a:pPr>
              <a:t>5/19/2015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7CD2696-589C-4309-98AE-C91A32AA8BB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0" y="5025435"/>
            <a:ext cx="8915400" cy="914400"/>
          </a:xfrm>
        </p:spPr>
        <p:txBody>
          <a:bodyPr/>
          <a:lstStyle/>
          <a:p>
            <a:r>
              <a:rPr lang="en-US" smtClean="0"/>
              <a:t>Click to edit Master title style</a:t>
            </a:r>
            <a:endParaRPr/>
          </a:p>
        </p:txBody>
      </p:sp>
      <p:sp>
        <p:nvSpPr>
          <p:cNvPr id="3" name="Subtitle 2"/>
          <p:cNvSpPr>
            <a:spLocks noGrp="1"/>
          </p:cNvSpPr>
          <p:nvPr>
            <p:ph type="subTitle" idx="1"/>
          </p:nvPr>
        </p:nvSpPr>
        <p:spPr>
          <a:xfrm>
            <a:off x="914400" y="5943600"/>
            <a:ext cx="8001000" cy="91440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anchor="t" anchorCtr="0"/>
          <a:lstStyle>
            <a:lvl1pPr marL="0" indent="0" algn="l" defTabSz="914400" rtl="0" eaLnBrk="1" latinLnBrk="0" hangingPunct="1">
              <a:spcBef>
                <a:spcPts val="300"/>
              </a:spcBef>
              <a:buNone/>
              <a:defRPr sz="1800" kern="1200">
                <a:solidFill>
                  <a:schemeClr val="tx1">
                    <a:lumMod val="65000"/>
                    <a:lumOff val="3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9" name="Picture Placeholder 8"/>
          <p:cNvSpPr>
            <a:spLocks noGrp="1"/>
          </p:cNvSpPr>
          <p:nvPr>
            <p:ph type="pic" sz="quarter" idx="13"/>
          </p:nvPr>
        </p:nvSpPr>
        <p:spPr>
          <a:xfrm>
            <a:off x="927100" y="1129553"/>
            <a:ext cx="7988300" cy="3886200"/>
          </a:xfrm>
        </p:spPr>
        <p:txBody>
          <a:bodyPr/>
          <a:lstStyle>
            <a:lvl1pPr marL="0" indent="0">
              <a:buNone/>
              <a:defRPr sz="1800"/>
            </a:lvl1pPr>
          </a:lstStyle>
          <a:p>
            <a:pPr lvl="0"/>
            <a:r>
              <a:rPr lang="en-US" noProof="0" smtClean="0"/>
              <a:t>Click icon to add picture</a:t>
            </a:r>
            <a:endParaRPr noProof="0"/>
          </a:p>
        </p:txBody>
      </p:sp>
      <p:sp>
        <p:nvSpPr>
          <p:cNvPr id="5" name="Date Placeholder 3"/>
          <p:cNvSpPr>
            <a:spLocks noGrp="1"/>
          </p:cNvSpPr>
          <p:nvPr>
            <p:ph type="dt" sz="half" idx="14"/>
          </p:nvPr>
        </p:nvSpPr>
        <p:spPr/>
        <p:txBody>
          <a:bodyPr/>
          <a:lstStyle>
            <a:lvl1pPr>
              <a:defRPr/>
            </a:lvl1pPr>
          </a:lstStyle>
          <a:p>
            <a:pPr>
              <a:defRPr/>
            </a:pPr>
            <a:fld id="{7E6E36EB-52DF-4728-A92D-4BE2733B33FD}" type="datetimeFigureOut">
              <a:rPr lang="en-US"/>
              <a:pPr>
                <a:defRPr/>
              </a:pPr>
              <a:t>5/19/2015</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3200399"/>
            <a:ext cx="8915400" cy="2286000"/>
          </a:xfrm>
          <a:solidFill>
            <a:schemeClr val="tx2"/>
          </a:solidFill>
        </p:spPr>
        <p:txBody>
          <a:bodyPr rtlCol="0" anchor="b">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914400" y="5484607"/>
            <a:ext cx="8001000" cy="777240"/>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91440" rIns="274320" bIns="91440" anchor="ctr" anchorCtr="0"/>
          <a:lstStyle>
            <a:lvl1pPr marL="0" indent="0" algn="l" defTabSz="914400" rtl="0" eaLnBrk="1" latinLnBrk="0" hangingPunct="1">
              <a:spcBef>
                <a:spcPts val="3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5E69F2F-DC39-43C5-A14A-B52A3545F746}" type="datetimeFigureOut">
              <a:rPr lang="en-US"/>
              <a:pPr>
                <a:defRPr/>
              </a:pPr>
              <a:t>5/19/2015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ABA450-E25A-4837-BB69-0911A97E80D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117600" y="2595563"/>
            <a:ext cx="3566160" cy="3681412"/>
          </a:xfrm>
        </p:spPr>
        <p:txBody>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5147534" y="2595563"/>
            <a:ext cx="3566160" cy="3681412"/>
          </a:xfrm>
        </p:spPr>
        <p:txBody>
          <a:bodyPr/>
          <a:lstStyle>
            <a:lvl1pPr>
              <a:defRPr sz="18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3"/>
          <p:cNvSpPr>
            <a:spLocks noGrp="1"/>
          </p:cNvSpPr>
          <p:nvPr>
            <p:ph type="dt" sz="half" idx="10"/>
          </p:nvPr>
        </p:nvSpPr>
        <p:spPr/>
        <p:txBody>
          <a:bodyPr/>
          <a:lstStyle>
            <a:lvl1pPr>
              <a:defRPr/>
            </a:lvl1pPr>
          </a:lstStyle>
          <a:p>
            <a:pPr>
              <a:defRPr/>
            </a:pPr>
            <a:fld id="{5A498774-09AE-43C8-958C-8F838DA0A366}" type="datetimeFigureOut">
              <a:rPr lang="en-US"/>
              <a:pPr>
                <a:defRPr/>
              </a:pPr>
              <a:t>5/19/2015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614EA9C-C829-483A-88D6-4254C163A74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10"/>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11"/>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2"/>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13"/>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4"/>
          <p:cNvCxnSpPr/>
          <p:nvPr/>
        </p:nvCxnSpPr>
        <p:spPr>
          <a:xfrm>
            <a:off x="1211263" y="2905125"/>
            <a:ext cx="3384550"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5"/>
          <p:cNvCxnSpPr/>
          <p:nvPr/>
        </p:nvCxnSpPr>
        <p:spPr>
          <a:xfrm>
            <a:off x="5238750" y="2905125"/>
            <a:ext cx="3382963" cy="1588"/>
          </a:xfrm>
          <a:prstGeom prst="line">
            <a:avLst/>
          </a:prstGeom>
          <a:ln w="38100">
            <a:solidFill>
              <a:schemeClr val="bg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120588"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20588" y="3065929"/>
            <a:ext cx="3566160" cy="3211046"/>
          </a:xfrm>
        </p:spPr>
        <p:txBody>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5147534" y="2017713"/>
            <a:ext cx="3566160" cy="877887"/>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7534" y="3065929"/>
            <a:ext cx="3566160" cy="3211046"/>
          </a:xfrm>
        </p:spPr>
        <p:txBody>
          <a:bodyPr/>
          <a:lstStyle>
            <a:lvl1pPr>
              <a:defRPr sz="18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3" name="Date Placeholder 6"/>
          <p:cNvSpPr>
            <a:spLocks noGrp="1"/>
          </p:cNvSpPr>
          <p:nvPr>
            <p:ph type="dt" sz="half" idx="10"/>
          </p:nvPr>
        </p:nvSpPr>
        <p:spPr/>
        <p:txBody>
          <a:bodyPr/>
          <a:lstStyle>
            <a:lvl1pPr>
              <a:defRPr/>
            </a:lvl1pPr>
          </a:lstStyle>
          <a:p>
            <a:pPr>
              <a:defRPr/>
            </a:pPr>
            <a:fld id="{3FB29EF0-3EBC-4F06-9B04-12476DA57BDF}" type="datetimeFigureOut">
              <a:rPr lang="en-US"/>
              <a:pPr>
                <a:defRPr/>
              </a:pPr>
              <a:t>5/19/2015</a:t>
            </a:fld>
            <a:endParaRPr lang="en-US"/>
          </a:p>
        </p:txBody>
      </p:sp>
      <p:sp>
        <p:nvSpPr>
          <p:cNvPr id="14" name="Footer Placeholder 7"/>
          <p:cNvSpPr>
            <a:spLocks noGrp="1"/>
          </p:cNvSpPr>
          <p:nvPr>
            <p:ph type="ftr" sz="quarter" idx="11"/>
          </p:nvPr>
        </p:nvSpPr>
        <p:spPr/>
        <p:txBody>
          <a:bodyPr/>
          <a:lstStyle>
            <a:lvl1pPr>
              <a:defRPr/>
            </a:lvl1pPr>
          </a:lstStyle>
          <a:p>
            <a:pPr>
              <a:defRPr/>
            </a:pPr>
            <a:endParaRPr lang="en-US"/>
          </a:p>
        </p:txBody>
      </p:sp>
      <p:sp>
        <p:nvSpPr>
          <p:cNvPr id="15" name="Slide Number Placeholder 8"/>
          <p:cNvSpPr>
            <a:spLocks noGrp="1"/>
          </p:cNvSpPr>
          <p:nvPr>
            <p:ph type="sldNum" sz="quarter" idx="12"/>
          </p:nvPr>
        </p:nvSpPr>
        <p:spPr/>
        <p:txBody>
          <a:bodyPr/>
          <a:lstStyle>
            <a:lvl1pPr>
              <a:defRPr/>
            </a:lvl1pPr>
          </a:lstStyle>
          <a:p>
            <a:pPr>
              <a:defRPr/>
            </a:pPr>
            <a:fld id="{B002A891-6032-46F0-9167-2A596C5EB2F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19E1C8E1-D801-449C-868D-AC5DDB845806}" type="datetimeFigureOut">
              <a:rPr lang="en-US"/>
              <a:pPr>
                <a:defRPr/>
              </a:pPr>
              <a:t>5/19/2015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D48BD6B-F585-49CF-B628-D19D19F3BAB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0ED7D21-5BE1-407A-9435-C4B072CB329B}" type="datetimeFigureOut">
              <a:rPr lang="en-US"/>
              <a:pPr>
                <a:defRPr/>
              </a:pPr>
              <a:t>5/19/2015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C790CAA-0B97-4BEF-99E9-69ECD7C7FEE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0" y="1124712"/>
            <a:ext cx="8915400" cy="914400"/>
          </a:xfrm>
          <a:solidFill>
            <a:schemeClr val="tx2"/>
          </a:solidFill>
        </p:spPr>
        <p:txBody>
          <a:bodyPr rtlCol="0">
            <a:normAutofit/>
          </a:bodyPr>
          <a:lstStyle>
            <a:lvl1pPr marL="0" indent="0" algn="l" defTabSz="914400" rtl="0" eaLnBrk="1" latinLnBrk="0" hangingPunct="1">
              <a:spcBef>
                <a:spcPct val="0"/>
              </a:spcBef>
              <a:buNone/>
              <a:defRPr sz="3600" kern="1200">
                <a:solidFill>
                  <a:schemeClr val="bg1"/>
                </a:solidFill>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5147534" y="2590800"/>
            <a:ext cx="3566160" cy="3686175"/>
          </a:xfrm>
        </p:spPr>
        <p:txBody>
          <a:bodyPr/>
          <a:lstStyle>
            <a:lvl1pPr>
              <a:defRPr sz="1800"/>
            </a:lvl1pPr>
            <a:lvl2pPr>
              <a:defRPr sz="1800"/>
            </a:lvl2pPr>
            <a:lvl3pPr>
              <a:defRPr sz="1800"/>
            </a:lvl3pPr>
            <a:lvl4pPr>
              <a:defRPr sz="1800"/>
            </a:lvl4pPr>
            <a:lvl5pPr>
              <a:defRPr sz="1800"/>
            </a:lvl5pPr>
            <a:lvl6pPr marL="2055813" indent="-344488">
              <a:defRPr sz="2000"/>
            </a:lvl6pPr>
            <a:lvl7pPr marL="2055813" indent="-344488">
              <a:defRPr sz="2000"/>
            </a:lvl7pPr>
            <a:lvl8pPr marL="2055813" indent="-344488">
              <a:defRPr sz="2000"/>
            </a:lvl8pPr>
            <a:lvl9pPr marL="2055813" indent="-344488">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900952" y="2039111"/>
            <a:ext cx="3566160" cy="4224528"/>
          </a:xfr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92608" tIns="274320" rIns="274320" bIns="274320" anchor="t" anchorCtr="0"/>
          <a:lstStyle>
            <a:lvl1pPr marL="0" indent="0" algn="l" defTabSz="914400" rtl="0" eaLnBrk="1" latinLnBrk="0" hangingPunct="1">
              <a:spcBef>
                <a:spcPts val="2000"/>
              </a:spcBef>
              <a:buClr>
                <a:schemeClr val="accent1"/>
              </a:buClr>
              <a:buFont typeface="Wingdings 2" pitchFamily="18" charset="2"/>
              <a:buNone/>
              <a:defRPr sz="1800" kern="1200">
                <a:solidFill>
                  <a:schemeClr val="tx1">
                    <a:lumMod val="65000"/>
                    <a:lumOff val="3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F3498B8-130B-4E41-B2E7-86DAEA5AA6DB}" type="datetimeFigureOut">
              <a:rPr lang="en-US"/>
              <a:pPr>
                <a:defRPr/>
              </a:pPr>
              <a:t>5/19/2015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CED72AF-103D-4D1A-9079-11DE742E41B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1123950"/>
            <a:ext cx="8913813" cy="914400"/>
          </a:xfrm>
          <a:prstGeom prst="rect">
            <a:avLst/>
          </a:prstGeom>
          <a:solidFill>
            <a:schemeClr val="tx2"/>
          </a:solidFill>
          <a:ln w="9525">
            <a:noFill/>
            <a:miter lim="800000"/>
            <a:headEnd/>
            <a:tailEnd/>
          </a:ln>
        </p:spPr>
        <p:txBody>
          <a:bodyPr vert="horz" wrap="square" lIns="1188720" tIns="45720" rIns="274320" bIns="45720" numCol="1" anchor="ctr" anchorCtr="0" compatLnSpc="1">
            <a:prstTxWarp prst="textNoShape">
              <a:avLst/>
            </a:prstTxWarp>
          </a:bodyPr>
          <a:lstStyle/>
          <a:p>
            <a:pPr lvl="0"/>
            <a:r>
              <a:rPr lang="en-US" smtClean="0"/>
              <a:t>Click to edit Master title style</a:t>
            </a:r>
            <a:endParaRPr lang="lt-LT" smtClean="0"/>
          </a:p>
        </p:txBody>
      </p:sp>
      <p:sp>
        <p:nvSpPr>
          <p:cNvPr id="3" name="Text Placeholder 2"/>
          <p:cNvSpPr>
            <a:spLocks noGrp="1"/>
          </p:cNvSpPr>
          <p:nvPr>
            <p:ph type="body" idx="1"/>
          </p:nvPr>
        </p:nvSpPr>
        <p:spPr>
          <a:xfrm>
            <a:off x="1114425" y="2595563"/>
            <a:ext cx="7610475" cy="36703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580188" y="188913"/>
            <a:ext cx="2133600" cy="365125"/>
          </a:xfrm>
          <a:prstGeom prst="rect">
            <a:avLst/>
          </a:prstGeom>
        </p:spPr>
        <p:txBody>
          <a:bodyPr vert="horz" lIns="91440" tIns="45720" rIns="91440" bIns="45720" rtlCol="0" anchor="ctr"/>
          <a:lstStyle>
            <a:lvl1pPr algn="r" fontAlgn="auto">
              <a:spcBef>
                <a:spcPts val="0"/>
              </a:spcBef>
              <a:spcAft>
                <a:spcPts val="0"/>
              </a:spcAft>
              <a:defRPr sz="1000" smtClean="0">
                <a:solidFill>
                  <a:schemeClr val="tx1">
                    <a:lumMod val="65000"/>
                    <a:lumOff val="35000"/>
                  </a:schemeClr>
                </a:solidFill>
                <a:latin typeface="+mn-lt"/>
                <a:cs typeface="+mn-cs"/>
              </a:defRPr>
            </a:lvl1pPr>
          </a:lstStyle>
          <a:p>
            <a:pPr>
              <a:defRPr/>
            </a:pPr>
            <a:fld id="{182CE9BF-709E-4F56-B2F5-3B66F09449B8}" type="datetimeFigureOut">
              <a:rPr lang="en-US"/>
              <a:pPr>
                <a:defRPr/>
              </a:pPr>
              <a:t>5/19/2015</a:t>
            </a:fld>
            <a:endParaRPr lang="en-US"/>
          </a:p>
        </p:txBody>
      </p:sp>
      <p:sp>
        <p:nvSpPr>
          <p:cNvPr id="5" name="Footer Placeholder 4"/>
          <p:cNvSpPr>
            <a:spLocks noGrp="1"/>
          </p:cNvSpPr>
          <p:nvPr>
            <p:ph type="ftr" sz="quarter" idx="3"/>
          </p:nvPr>
        </p:nvSpPr>
        <p:spPr>
          <a:xfrm>
            <a:off x="1120775" y="188913"/>
            <a:ext cx="2895600" cy="365125"/>
          </a:xfrm>
          <a:prstGeom prst="rect">
            <a:avLst/>
          </a:prstGeom>
        </p:spPr>
        <p:txBody>
          <a:bodyPr vert="horz" lIns="91440" tIns="45720" rIns="91440" bIns="45720" rtlCol="0" anchor="ctr"/>
          <a:lstStyle>
            <a:lvl1pPr algn="l" fontAlgn="auto">
              <a:spcBef>
                <a:spcPts val="0"/>
              </a:spcBef>
              <a:spcAft>
                <a:spcPts val="0"/>
              </a:spcAft>
              <a:defRPr sz="1000">
                <a:solidFill>
                  <a:schemeClr val="tx1">
                    <a:lumMod val="65000"/>
                    <a:lumOff val="3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789988" y="6569075"/>
            <a:ext cx="457200" cy="365125"/>
          </a:xfrm>
          <a:prstGeom prst="rect">
            <a:avLst/>
          </a:prstGeom>
        </p:spPr>
        <p:txBody>
          <a:bodyPr vert="horz" lIns="91440" tIns="45720" rIns="91440" bIns="45720" rtlCol="0" anchor="ctr"/>
          <a:lstStyle>
            <a:lvl1pPr algn="ctr" fontAlgn="auto">
              <a:spcBef>
                <a:spcPts val="0"/>
              </a:spcBef>
              <a:spcAft>
                <a:spcPts val="0"/>
              </a:spcAft>
              <a:defRPr sz="800" smtClean="0">
                <a:solidFill>
                  <a:schemeClr val="tx1">
                    <a:lumMod val="65000"/>
                    <a:lumOff val="35000"/>
                  </a:schemeClr>
                </a:solidFill>
                <a:latin typeface="+mn-lt"/>
                <a:cs typeface="+mn-cs"/>
              </a:defRPr>
            </a:lvl1pPr>
          </a:lstStyle>
          <a:p>
            <a:pPr>
              <a:defRPr/>
            </a:pPr>
            <a:fld id="{C1F9A5A0-F2D5-4755-8422-224A12B4B14E}" type="slidenum">
              <a:rPr lang="en-US"/>
              <a:pPr>
                <a:defRPr/>
              </a:pPr>
              <a:t>‹#›</a:t>
            </a:fld>
            <a:endParaRPr lang="en-US"/>
          </a:p>
        </p:txBody>
      </p:sp>
      <p:sp>
        <p:nvSpPr>
          <p:cNvPr id="7" name="Rectangle 6"/>
          <p:cNvSpPr/>
          <p:nvPr/>
        </p:nvSpPr>
        <p:spPr>
          <a:xfrm>
            <a:off x="914400" y="0"/>
            <a:ext cx="7999413" cy="182563"/>
          </a:xfrm>
          <a:prstGeom prst="rect">
            <a:avLst/>
          </a:prstGeom>
          <a:solidFill>
            <a:schemeClr val="bg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
        <p:nvSpPr>
          <p:cNvPr id="8" name="Rectangle 7"/>
          <p:cNvSpPr/>
          <p:nvPr/>
        </p:nvSpPr>
        <p:spPr>
          <a:xfrm>
            <a:off x="914400" y="6675438"/>
            <a:ext cx="7999413" cy="182562"/>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6" r:id="rId3"/>
    <p:sldLayoutId id="2147483673" r:id="rId4"/>
    <p:sldLayoutId id="2147483672" r:id="rId5"/>
    <p:sldLayoutId id="2147483677" r:id="rId6"/>
    <p:sldLayoutId id="2147483671" r:id="rId7"/>
    <p:sldLayoutId id="2147483670" r:id="rId8"/>
    <p:sldLayoutId id="2147483669" r:id="rId9"/>
    <p:sldLayoutId id="2147483668" r:id="rId10"/>
    <p:sldLayoutId id="2147483678" r:id="rId11"/>
    <p:sldLayoutId id="2147483679" r:id="rId12"/>
    <p:sldLayoutId id="2147483680" r:id="rId13"/>
    <p:sldLayoutId id="2147483667" r:id="rId14"/>
    <p:sldLayoutId id="2147483666" r:id="rId15"/>
  </p:sldLayoutIdLst>
  <p:txStyles>
    <p:titleStyle>
      <a:lvl1pPr algn="l" rtl="0" fontAlgn="base">
        <a:spcBef>
          <a:spcPct val="0"/>
        </a:spcBef>
        <a:spcAft>
          <a:spcPct val="0"/>
        </a:spcAft>
        <a:defRPr sz="3600" kern="1200">
          <a:solidFill>
            <a:schemeClr val="bg1"/>
          </a:solidFill>
          <a:latin typeface="+mj-lt"/>
          <a:ea typeface="+mj-ea"/>
          <a:cs typeface="+mj-cs"/>
        </a:defRPr>
      </a:lvl1pPr>
      <a:lvl2pPr algn="l" rtl="0" fontAlgn="base">
        <a:spcBef>
          <a:spcPct val="0"/>
        </a:spcBef>
        <a:spcAft>
          <a:spcPct val="0"/>
        </a:spcAft>
        <a:defRPr sz="3600">
          <a:solidFill>
            <a:schemeClr val="bg1"/>
          </a:solidFill>
          <a:latin typeface="Century Gothic" pitchFamily="34" charset="0"/>
        </a:defRPr>
      </a:lvl2pPr>
      <a:lvl3pPr algn="l" rtl="0" fontAlgn="base">
        <a:spcBef>
          <a:spcPct val="0"/>
        </a:spcBef>
        <a:spcAft>
          <a:spcPct val="0"/>
        </a:spcAft>
        <a:defRPr sz="3600">
          <a:solidFill>
            <a:schemeClr val="bg1"/>
          </a:solidFill>
          <a:latin typeface="Century Gothic" pitchFamily="34" charset="0"/>
        </a:defRPr>
      </a:lvl3pPr>
      <a:lvl4pPr algn="l" rtl="0" fontAlgn="base">
        <a:spcBef>
          <a:spcPct val="0"/>
        </a:spcBef>
        <a:spcAft>
          <a:spcPct val="0"/>
        </a:spcAft>
        <a:defRPr sz="3600">
          <a:solidFill>
            <a:schemeClr val="bg1"/>
          </a:solidFill>
          <a:latin typeface="Century Gothic" pitchFamily="34" charset="0"/>
        </a:defRPr>
      </a:lvl4pPr>
      <a:lvl5pPr algn="l" rtl="0" fontAlgn="base">
        <a:spcBef>
          <a:spcPct val="0"/>
        </a:spcBef>
        <a:spcAft>
          <a:spcPct val="0"/>
        </a:spcAft>
        <a:defRPr sz="3600">
          <a:solidFill>
            <a:schemeClr val="bg1"/>
          </a:solidFill>
          <a:latin typeface="Century Gothic" pitchFamily="34" charset="0"/>
        </a:defRPr>
      </a:lvl5pPr>
      <a:lvl6pPr marL="457200" algn="l" rtl="0" fontAlgn="base">
        <a:spcBef>
          <a:spcPct val="0"/>
        </a:spcBef>
        <a:spcAft>
          <a:spcPct val="0"/>
        </a:spcAft>
        <a:defRPr sz="3600">
          <a:solidFill>
            <a:schemeClr val="bg1"/>
          </a:solidFill>
          <a:latin typeface="Century Gothic" pitchFamily="34" charset="0"/>
        </a:defRPr>
      </a:lvl6pPr>
      <a:lvl7pPr marL="914400" algn="l" rtl="0" fontAlgn="base">
        <a:spcBef>
          <a:spcPct val="0"/>
        </a:spcBef>
        <a:spcAft>
          <a:spcPct val="0"/>
        </a:spcAft>
        <a:defRPr sz="3600">
          <a:solidFill>
            <a:schemeClr val="bg1"/>
          </a:solidFill>
          <a:latin typeface="Century Gothic" pitchFamily="34" charset="0"/>
        </a:defRPr>
      </a:lvl7pPr>
      <a:lvl8pPr marL="1371600" algn="l" rtl="0" fontAlgn="base">
        <a:spcBef>
          <a:spcPct val="0"/>
        </a:spcBef>
        <a:spcAft>
          <a:spcPct val="0"/>
        </a:spcAft>
        <a:defRPr sz="3600">
          <a:solidFill>
            <a:schemeClr val="bg1"/>
          </a:solidFill>
          <a:latin typeface="Century Gothic" pitchFamily="34" charset="0"/>
        </a:defRPr>
      </a:lvl8pPr>
      <a:lvl9pPr marL="1828800" algn="l" rtl="0" fontAlgn="base">
        <a:spcBef>
          <a:spcPct val="0"/>
        </a:spcBef>
        <a:spcAft>
          <a:spcPct val="0"/>
        </a:spcAft>
        <a:defRPr sz="3600">
          <a:solidFill>
            <a:schemeClr val="bg1"/>
          </a:solidFill>
          <a:latin typeface="Century Gothic" pitchFamily="34" charset="0"/>
        </a:defRPr>
      </a:lvl9pPr>
    </p:titleStyle>
    <p:bodyStyle>
      <a:lvl1pPr marL="342900" indent="-342900" algn="l" rtl="0" fontAlgn="base">
        <a:spcBef>
          <a:spcPts val="2000"/>
        </a:spcBef>
        <a:spcAft>
          <a:spcPct val="0"/>
        </a:spcAft>
        <a:buClr>
          <a:schemeClr val="accent1"/>
        </a:buClr>
        <a:buFont typeface="Wingdings 2" pitchFamily="18" charset="2"/>
        <a:buChar char=""/>
        <a:defRPr sz="2000" kern="1200">
          <a:solidFill>
            <a:srgbClr val="897D5D"/>
          </a:solidFill>
          <a:latin typeface="+mn-lt"/>
          <a:ea typeface="+mn-ea"/>
          <a:cs typeface="+mn-cs"/>
        </a:defRPr>
      </a:lvl1pPr>
      <a:lvl2pPr marL="685800" indent="-336550" algn="l" rtl="0" fontAlgn="base">
        <a:spcBef>
          <a:spcPts val="600"/>
        </a:spcBef>
        <a:spcAft>
          <a:spcPct val="0"/>
        </a:spcAft>
        <a:buClr>
          <a:srgbClr val="58563A"/>
        </a:buClr>
        <a:buFont typeface="Wingdings 2" pitchFamily="18" charset="2"/>
        <a:buChar char=""/>
        <a:defRPr kern="1200">
          <a:solidFill>
            <a:srgbClr val="897D5D"/>
          </a:solidFill>
          <a:latin typeface="+mn-lt"/>
          <a:ea typeface="+mn-ea"/>
          <a:cs typeface="+mn-cs"/>
        </a:defRPr>
      </a:lvl2pPr>
      <a:lvl3pPr marL="1035050" indent="-349250" algn="l" rtl="0" fontAlgn="base">
        <a:spcBef>
          <a:spcPts val="600"/>
        </a:spcBef>
        <a:spcAft>
          <a:spcPct val="0"/>
        </a:spcAft>
        <a:buClr>
          <a:schemeClr val="accent1"/>
        </a:buClr>
        <a:buFont typeface="Wingdings 2" pitchFamily="18" charset="2"/>
        <a:buChar char=""/>
        <a:defRPr kern="1200">
          <a:solidFill>
            <a:srgbClr val="897D5D"/>
          </a:solidFill>
          <a:latin typeface="+mn-lt"/>
          <a:ea typeface="+mn-ea"/>
          <a:cs typeface="+mn-cs"/>
        </a:defRPr>
      </a:lvl3pPr>
      <a:lvl4pPr marL="1371600" indent="-336550" algn="l" rtl="0" fontAlgn="base">
        <a:spcBef>
          <a:spcPts val="600"/>
        </a:spcBef>
        <a:spcAft>
          <a:spcPct val="0"/>
        </a:spcAft>
        <a:buClr>
          <a:srgbClr val="58563A"/>
        </a:buClr>
        <a:buFont typeface="Wingdings 2" pitchFamily="18" charset="2"/>
        <a:buChar char=""/>
        <a:defRPr kern="1200">
          <a:solidFill>
            <a:srgbClr val="897D5D"/>
          </a:solidFill>
          <a:latin typeface="+mn-lt"/>
          <a:ea typeface="+mn-ea"/>
          <a:cs typeface="+mn-cs"/>
        </a:defRPr>
      </a:lvl4pPr>
      <a:lvl5pPr marL="1720850" indent="-349250" algn="l" rtl="0" fontAlgn="base">
        <a:spcBef>
          <a:spcPts val="600"/>
        </a:spcBef>
        <a:spcAft>
          <a:spcPct val="0"/>
        </a:spcAft>
        <a:buClr>
          <a:schemeClr val="accent1"/>
        </a:buClr>
        <a:buFont typeface="Wingdings 2" pitchFamily="18" charset="2"/>
        <a:buChar char=""/>
        <a:defRPr kern="1200">
          <a:solidFill>
            <a:srgbClr val="897D5D"/>
          </a:solidFill>
          <a:latin typeface="+mn-lt"/>
          <a:ea typeface="+mn-ea"/>
          <a:cs typeface="+mn-cs"/>
        </a:defRPr>
      </a:lvl5pPr>
      <a:lvl6pPr marL="2055813"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jurgita.mikoliuniene@panevezysvsb.lt"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hyperlink" Target="http://www.panevezysvsb.l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ctrTitle"/>
          </p:nvPr>
        </p:nvSpPr>
        <p:spPr>
          <a:xfrm>
            <a:off x="0" y="1579563"/>
            <a:ext cx="8915400" cy="1595437"/>
          </a:xfrm>
        </p:spPr>
        <p:txBody>
          <a:bodyPr/>
          <a:lstStyle/>
          <a:p>
            <a:pPr algn="ctr"/>
            <a:r>
              <a:rPr lang="en-US" sz="4000" smtClean="0">
                <a:latin typeface="Georgia" pitchFamily="18" charset="0"/>
              </a:rPr>
              <a:t>Vaikų traumos, sužalojimų prevencija</a:t>
            </a:r>
          </a:p>
        </p:txBody>
      </p:sp>
      <p:sp>
        <p:nvSpPr>
          <p:cNvPr id="3" name="Subtitle 2"/>
          <p:cNvSpPr>
            <a:spLocks noGrp="1"/>
          </p:cNvSpPr>
          <p:nvPr>
            <p:ph type="subTitle" idx="1"/>
          </p:nvPr>
        </p:nvSpPr>
        <p:spPr>
          <a:xfrm>
            <a:off x="914400" y="3175000"/>
            <a:ext cx="8001000" cy="3683000"/>
          </a:xfrm>
        </p:spPr>
        <p:txBody>
          <a:bodyPr wrap="square" numCol="1" compatLnSpc="1">
            <a:prstTxWarp prst="textNoShape">
              <a:avLst/>
            </a:prstTxWarp>
          </a:bodyPr>
          <a:lstStyle/>
          <a:p>
            <a:pPr algn="r"/>
            <a:endParaRPr lang="en-US" smtClean="0">
              <a:solidFill>
                <a:srgbClr val="897D5D"/>
              </a:solidFill>
            </a:endParaRPr>
          </a:p>
          <a:p>
            <a:pPr algn="r"/>
            <a:endParaRPr lang="en-US" smtClean="0">
              <a:solidFill>
                <a:srgbClr val="897D5D"/>
              </a:solidFill>
            </a:endParaRPr>
          </a:p>
          <a:p>
            <a:pPr algn="r"/>
            <a:r>
              <a:rPr lang="en-US" sz="2400" smtClean="0">
                <a:solidFill>
                  <a:srgbClr val="8E795E"/>
                </a:solidFill>
                <a:latin typeface="Georgia" pitchFamily="18" charset="0"/>
              </a:rPr>
              <a:t>Jurgita Mikoliūnienė, Visuomenės sveikatos priežiūros specialistė</a:t>
            </a:r>
          </a:p>
        </p:txBody>
      </p:sp>
      <p:pic>
        <p:nvPicPr>
          <p:cNvPr id="18435" name="Picture 3" descr="copy-bluecrop.jpg"/>
          <p:cNvPicPr>
            <a:picLocks noChangeAspect="1"/>
          </p:cNvPicPr>
          <p:nvPr/>
        </p:nvPicPr>
        <p:blipFill>
          <a:blip r:embed="rId3"/>
          <a:srcRect/>
          <a:stretch>
            <a:fillRect/>
          </a:stretch>
        </p:blipFill>
        <p:spPr bwMode="auto">
          <a:xfrm>
            <a:off x="914400" y="225425"/>
            <a:ext cx="8001000" cy="1354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0" y="265113"/>
            <a:ext cx="8913813" cy="914400"/>
          </a:xfrm>
        </p:spPr>
        <p:txBody>
          <a:bodyPr/>
          <a:lstStyle/>
          <a:p>
            <a:r>
              <a:rPr lang="lt-LT" smtClean="0">
                <a:latin typeface="Georgia" pitchFamily="18" charset="0"/>
              </a:rPr>
              <a:t>Sužalojimų prevencijos priemonės:</a:t>
            </a:r>
            <a:endParaRPr lang="en-US" smtClean="0">
              <a:latin typeface="Georgia" pitchFamily="18" charset="0"/>
            </a:endParaRPr>
          </a:p>
        </p:txBody>
      </p:sp>
      <p:sp>
        <p:nvSpPr>
          <p:cNvPr id="36866" name="Rectangle 3"/>
          <p:cNvSpPr>
            <a:spLocks noChangeArrowheads="1"/>
          </p:cNvSpPr>
          <p:nvPr/>
        </p:nvSpPr>
        <p:spPr bwMode="auto">
          <a:xfrm>
            <a:off x="0" y="1430338"/>
            <a:ext cx="8913813" cy="1323975"/>
          </a:xfrm>
          <a:prstGeom prst="rect">
            <a:avLst/>
          </a:prstGeom>
          <a:noFill/>
          <a:ln w="9525">
            <a:noFill/>
            <a:miter lim="800000"/>
            <a:headEnd/>
            <a:tailEnd/>
          </a:ln>
        </p:spPr>
        <p:txBody>
          <a:bodyPr>
            <a:spAutoFit/>
          </a:bodyPr>
          <a:lstStyle/>
          <a:p>
            <a:pPr algn="just"/>
            <a:r>
              <a:rPr lang="lt-LT" sz="2000">
                <a:latin typeface="Georgia" pitchFamily="18" charset="0"/>
              </a:rPr>
              <a:t>Vertinti ir analizuoti ugdymo įstaigos teritorijos, patalpų, įrenginių atitiktį sveikatos saugos reikalavimams, apie nustatytas neatitiktis aptarti su ugdymo įstaigos administracija, siūlyti priemones ugdymo įstaigos aplinkos saugai gerinti</a:t>
            </a:r>
            <a:r>
              <a:rPr lang="en-US" sz="2000">
                <a:latin typeface="Georgia" pitchFamily="18" charset="0"/>
              </a:rPr>
              <a:t> </a:t>
            </a:r>
            <a:endParaRPr lang="lt-LT" sz="2000">
              <a:latin typeface="Georgia" pitchFamily="18" charset="0"/>
            </a:endParaRPr>
          </a:p>
        </p:txBody>
      </p:sp>
      <p:graphicFrame>
        <p:nvGraphicFramePr>
          <p:cNvPr id="5" name="Table 4"/>
          <p:cNvGraphicFramePr>
            <a:graphicFrameLocks noGrp="1"/>
          </p:cNvGraphicFramePr>
          <p:nvPr/>
        </p:nvGraphicFramePr>
        <p:xfrm>
          <a:off x="244475" y="3232150"/>
          <a:ext cx="8577263" cy="3384550"/>
        </p:xfrm>
        <a:graphic>
          <a:graphicData uri="http://schemas.openxmlformats.org/drawingml/2006/table">
            <a:tbl>
              <a:tblPr/>
              <a:tblGrid>
                <a:gridCol w="3587179">
                  <a:extLst>
                    <a:ext uri="{9D8B030D-6E8A-4147-A177-3AD203B41FA5}"/>
                  </a:extLst>
                </a:gridCol>
                <a:gridCol w="3502885">
                  <a:extLst>
                    <a:ext uri="{9D8B030D-6E8A-4147-A177-3AD203B41FA5}"/>
                  </a:extLst>
                </a:gridCol>
                <a:gridCol w="743661">
                  <a:extLst>
                    <a:ext uri="{9D8B030D-6E8A-4147-A177-3AD203B41FA5}"/>
                  </a:extLst>
                </a:gridCol>
                <a:gridCol w="743660">
                  <a:extLst>
                    <a:ext uri="{9D8B030D-6E8A-4147-A177-3AD203B41FA5}"/>
                  </a:extLst>
                </a:gridCol>
              </a:tblGrid>
              <a:tr h="268099">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smtClean="0">
                          <a:ln>
                            <a:noFill/>
                          </a:ln>
                          <a:solidFill>
                            <a:schemeClr val="tx1"/>
                          </a:solidFill>
                          <a:effectLst/>
                          <a:latin typeface="Georgia"/>
                          <a:ea typeface="ＭＳ Ｐゴシック" charset="0"/>
                          <a:cs typeface="Georgia"/>
                        </a:rPr>
                        <a:t>Ugdymo įstaigos teritorijos </a:t>
                      </a:r>
                      <a:r>
                        <a:rPr kumimoji="0" lang="lt-LT" sz="1200" b="0" i="0" u="none" strike="noStrike" cap="none" normalizeH="0" baseline="0" dirty="0">
                          <a:ln>
                            <a:noFill/>
                          </a:ln>
                          <a:solidFill>
                            <a:schemeClr val="tx1"/>
                          </a:solidFill>
                          <a:effectLst/>
                          <a:latin typeface="Georgia"/>
                          <a:ea typeface="ＭＳ Ｐゴシック" charset="0"/>
                          <a:cs typeface="Georgia"/>
                        </a:rPr>
                        <a:t>įrengimas</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extLst>
              </a:tr>
              <a:tr h="26809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a:ln>
                            <a:noFill/>
                          </a:ln>
                          <a:solidFill>
                            <a:schemeClr val="tx1"/>
                          </a:solidFill>
                          <a:effectLst/>
                          <a:latin typeface="Georgia"/>
                          <a:ea typeface="ＭＳ Ｐゴシック" charset="0"/>
                          <a:cs typeface="Georgia"/>
                        </a:rPr>
                        <a:t>Objektas</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a:ln>
                            <a:noFill/>
                          </a:ln>
                          <a:solidFill>
                            <a:schemeClr val="tx1"/>
                          </a:solidFill>
                          <a:effectLst/>
                          <a:latin typeface="Georgia"/>
                          <a:ea typeface="ＭＳ Ｐゴシック" charset="0"/>
                          <a:cs typeface="Georgia"/>
                        </a:rPr>
                        <a:t>Papildomi duomenys</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Taip</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Ne</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268099">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smtClean="0">
                          <a:ln>
                            <a:noFill/>
                          </a:ln>
                          <a:solidFill>
                            <a:schemeClr val="tx1"/>
                          </a:solidFill>
                          <a:effectLst/>
                          <a:latin typeface="Georgia"/>
                          <a:ea typeface="ＭＳ Ｐゴシック" charset="0"/>
                          <a:cs typeface="Georgia"/>
                        </a:rPr>
                        <a:t>Ugdymo įstaigos teritorija </a:t>
                      </a:r>
                      <a:r>
                        <a:rPr kumimoji="0" lang="lt-LT" sz="1200" b="0" i="0" u="none" strike="noStrike" cap="none" normalizeH="0" baseline="0" dirty="0">
                          <a:ln>
                            <a:noFill/>
                          </a:ln>
                          <a:solidFill>
                            <a:schemeClr val="tx1"/>
                          </a:solidFill>
                          <a:effectLst/>
                          <a:latin typeface="Georgia"/>
                          <a:ea typeface="ＭＳ Ｐゴシック" charset="0"/>
                          <a:cs typeface="Georgia"/>
                        </a:rPr>
                        <a:t>aptverta</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Tvora</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 </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 </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268099">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Gyvatvorė</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 </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 </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268099">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a:ln>
                            <a:noFill/>
                          </a:ln>
                          <a:solidFill>
                            <a:schemeClr val="tx1"/>
                          </a:solidFill>
                          <a:effectLst/>
                          <a:latin typeface="Georgia"/>
                          <a:ea typeface="ＭＳ Ｐゴシック" charset="0"/>
                          <a:cs typeface="Georgia"/>
                        </a:rPr>
                        <a:t>Želdiniai</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Želdiniai prižiūrimi, tvarkomi </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 </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 </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268099">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Nėra nuodingųjų augalų</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 </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 </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436110">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a:ln>
                            <a:noFill/>
                          </a:ln>
                          <a:solidFill>
                            <a:schemeClr val="tx1"/>
                          </a:solidFill>
                          <a:effectLst/>
                          <a:latin typeface="Georgia"/>
                          <a:ea typeface="ＭＳ Ｐゴシック" charset="0"/>
                          <a:cs typeface="Georgia"/>
                        </a:rPr>
                        <a:t>Apšvietimas</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a:ln>
                            <a:noFill/>
                          </a:ln>
                          <a:solidFill>
                            <a:schemeClr val="tx1"/>
                          </a:solidFill>
                          <a:effectLst/>
                          <a:latin typeface="Georgia"/>
                          <a:ea typeface="ＭＳ Ｐゴシック" charset="0"/>
                          <a:cs typeface="Georgia"/>
                        </a:rPr>
                        <a:t>Tamsiu paros metu įėjimas į </a:t>
                      </a:r>
                      <a:r>
                        <a:rPr kumimoji="0" lang="lt-LT" sz="1200" b="0" i="0" u="none" strike="noStrike" cap="none" normalizeH="0" baseline="0" dirty="0" smtClean="0">
                          <a:ln>
                            <a:noFill/>
                          </a:ln>
                          <a:solidFill>
                            <a:schemeClr val="tx1"/>
                          </a:solidFill>
                          <a:effectLst/>
                          <a:latin typeface="Georgia"/>
                          <a:ea typeface="ＭＳ Ｐゴシック" charset="0"/>
                          <a:cs typeface="Georgia"/>
                        </a:rPr>
                        <a:t>ugdymo įstaigos teritoriją apšviestas</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a:ln>
                            <a:noFill/>
                          </a:ln>
                          <a:solidFill>
                            <a:schemeClr val="tx1"/>
                          </a:solidFill>
                          <a:effectLst/>
                          <a:latin typeface="Georgia"/>
                          <a:ea typeface="ＭＳ Ｐゴシック" charset="0"/>
                          <a:cs typeface="Georgia"/>
                        </a:rPr>
                        <a:t> </a:t>
                      </a: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a:ln>
                            <a:noFill/>
                          </a:ln>
                          <a:solidFill>
                            <a:schemeClr val="tx1"/>
                          </a:solidFill>
                          <a:effectLst/>
                          <a:latin typeface="Georgia"/>
                          <a:ea typeface="ＭＳ Ｐゴシック" charset="0"/>
                          <a:cs typeface="Georgia"/>
                        </a:rPr>
                        <a:t> </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437445">
                <a:tc v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lt-LT" sz="1200" b="0" i="0" u="none" strike="noStrike" cap="none" normalizeH="0" baseline="0" dirty="0" smtClean="0">
                          <a:ln>
                            <a:noFill/>
                          </a:ln>
                          <a:solidFill>
                            <a:schemeClr val="tx1"/>
                          </a:solidFill>
                          <a:effectLst/>
                          <a:latin typeface="Georgia"/>
                          <a:ea typeface="ＭＳ Ｐゴシック" charset="0"/>
                          <a:cs typeface="Georgia"/>
                        </a:rPr>
                        <a:t>Tamsiu paros metu įėjimas į ugdymo įstaigos patalpas apšviestas</a:t>
                      </a:r>
                      <a:endParaRPr kumimoji="0" lang="en-US" sz="1200" b="0" i="0" u="none" strike="noStrike" cap="none" normalizeH="0" baseline="0" dirty="0" smtClean="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268099">
                <a:tc grid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smtClean="0">
                          <a:ln>
                            <a:noFill/>
                          </a:ln>
                          <a:solidFill>
                            <a:schemeClr val="tx1"/>
                          </a:solidFill>
                          <a:effectLst/>
                          <a:latin typeface="Georgia"/>
                          <a:ea typeface="ＭＳ Ｐゴシック" charset="0"/>
                          <a:cs typeface="Georgia"/>
                        </a:rPr>
                        <a:t>Žaidimų zonų įrengimas</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extLst>
              </a:tr>
              <a:tr h="26809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a:ln>
                            <a:noFill/>
                          </a:ln>
                          <a:solidFill>
                            <a:schemeClr val="tx1"/>
                          </a:solidFill>
                          <a:effectLst/>
                          <a:latin typeface="Georgia"/>
                          <a:ea typeface="ＭＳ Ｐゴシック" charset="0"/>
                          <a:cs typeface="Georgia"/>
                        </a:rPr>
                        <a:t>Aikštelių, takelių danga saugi</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smtClean="0">
                          <a:ln>
                            <a:noFill/>
                          </a:ln>
                          <a:solidFill>
                            <a:schemeClr val="tx1"/>
                          </a:solidFill>
                          <a:effectLst/>
                          <a:latin typeface="Georgia"/>
                          <a:ea typeface="ＭＳ Ｐゴシック" charset="0"/>
                          <a:cs typeface="Georgia"/>
                        </a:rPr>
                        <a:t>Žaidimų aikštelės padengtos </a:t>
                      </a:r>
                      <a:r>
                        <a:rPr kumimoji="0" lang="lt-LT" sz="1200" b="0" i="0" u="none" strike="noStrike" cap="none" normalizeH="0" baseline="0" dirty="0">
                          <a:ln>
                            <a:noFill/>
                          </a:ln>
                          <a:solidFill>
                            <a:schemeClr val="tx1"/>
                          </a:solidFill>
                          <a:effectLst/>
                          <a:latin typeface="Georgia"/>
                          <a:ea typeface="ＭＳ Ｐゴシック" charset="0"/>
                          <a:cs typeface="Georgia"/>
                        </a:rPr>
                        <a:t>saugia danga</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a:ln>
                            <a:noFill/>
                          </a:ln>
                          <a:solidFill>
                            <a:schemeClr val="tx1"/>
                          </a:solidFill>
                          <a:effectLst/>
                          <a:latin typeface="Georgia"/>
                          <a:ea typeface="ＭＳ Ｐゴシック" charset="0"/>
                          <a:cs typeface="Georgia"/>
                        </a:rPr>
                        <a:t> </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a:ln>
                            <a:noFill/>
                          </a:ln>
                          <a:solidFill>
                            <a:schemeClr val="tx1"/>
                          </a:solidFill>
                          <a:effectLst/>
                          <a:latin typeface="Georgia"/>
                          <a:ea typeface="ＭＳ Ｐゴシック" charset="0"/>
                          <a:cs typeface="Georgia"/>
                        </a:rPr>
                        <a:t> </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26809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200" b="0" i="0" u="none" strike="noStrike" cap="none" normalizeH="0" baseline="0" dirty="0" smtClean="0">
                          <a:ln>
                            <a:noFill/>
                          </a:ln>
                          <a:solidFill>
                            <a:schemeClr val="tx1"/>
                          </a:solidFill>
                          <a:effectLst/>
                          <a:latin typeface="Georgia"/>
                          <a:ea typeface="ＭＳ Ｐゴシック" charset="0"/>
                          <a:cs typeface="Georgia"/>
                        </a:rPr>
                        <a:t>Lauko žaidimų įrenginiai</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Georgia"/>
                          <a:ea typeface="ＭＳ Ｐゴシック" charset="0"/>
                          <a:cs typeface="Georgia"/>
                        </a:rPr>
                        <a:t>Žaidimų</a:t>
                      </a:r>
                      <a:r>
                        <a:rPr kumimoji="0" lang="en-US" sz="1200" b="0" i="0" u="none" strike="noStrike" cap="none" normalizeH="0" baseline="0" dirty="0" smtClean="0">
                          <a:ln>
                            <a:noFill/>
                          </a:ln>
                          <a:solidFill>
                            <a:schemeClr val="tx1"/>
                          </a:solidFill>
                          <a:effectLst/>
                          <a:latin typeface="Georgia"/>
                          <a:ea typeface="ＭＳ Ｐゴシック" charset="0"/>
                          <a:cs typeface="Georgia"/>
                        </a:rPr>
                        <a:t> </a:t>
                      </a:r>
                      <a:r>
                        <a:rPr kumimoji="0" lang="en-US" sz="1200" b="0" i="0" u="none" strike="noStrike" cap="none" normalizeH="0" baseline="0" dirty="0" err="1" smtClean="0">
                          <a:ln>
                            <a:noFill/>
                          </a:ln>
                          <a:solidFill>
                            <a:schemeClr val="tx1"/>
                          </a:solidFill>
                          <a:effectLst/>
                          <a:latin typeface="Georgia"/>
                          <a:ea typeface="ＭＳ Ｐゴシック" charset="0"/>
                          <a:cs typeface="Georgia"/>
                        </a:rPr>
                        <a:t>įrenginiai</a:t>
                      </a:r>
                      <a:r>
                        <a:rPr kumimoji="0" lang="en-US" sz="1200" b="0" i="0" u="none" strike="noStrike" cap="none" normalizeH="0" baseline="0" dirty="0" smtClean="0">
                          <a:ln>
                            <a:noFill/>
                          </a:ln>
                          <a:solidFill>
                            <a:schemeClr val="tx1"/>
                          </a:solidFill>
                          <a:effectLst/>
                          <a:latin typeface="Georgia"/>
                          <a:ea typeface="ＭＳ Ｐゴシック" charset="0"/>
                          <a:cs typeface="Georgia"/>
                        </a:rPr>
                        <a:t> </a:t>
                      </a:r>
                      <a:r>
                        <a:rPr kumimoji="0" lang="en-US" sz="1200" b="0" i="0" u="none" strike="noStrike" cap="none" normalizeH="0" baseline="0" dirty="0" err="1" smtClean="0">
                          <a:ln>
                            <a:noFill/>
                          </a:ln>
                          <a:solidFill>
                            <a:schemeClr val="tx1"/>
                          </a:solidFill>
                          <a:effectLst/>
                          <a:latin typeface="Georgia"/>
                          <a:ea typeface="ＭＳ Ｐゴシック" charset="0"/>
                          <a:cs typeface="Georgia"/>
                        </a:rPr>
                        <a:t>nekelia</a:t>
                      </a:r>
                      <a:r>
                        <a:rPr kumimoji="0" lang="en-US" sz="1200" b="0" i="0" u="none" strike="noStrike" cap="none" normalizeH="0" baseline="0" dirty="0" smtClean="0">
                          <a:ln>
                            <a:noFill/>
                          </a:ln>
                          <a:solidFill>
                            <a:schemeClr val="tx1"/>
                          </a:solidFill>
                          <a:effectLst/>
                          <a:latin typeface="Georgia"/>
                          <a:ea typeface="ＭＳ Ｐゴシック" charset="0"/>
                          <a:cs typeface="Georgia"/>
                        </a:rPr>
                        <a:t> </a:t>
                      </a:r>
                      <a:r>
                        <a:rPr kumimoji="0" lang="en-US" sz="1200" b="0" i="0" u="none" strike="noStrike" cap="none" normalizeH="0" baseline="0" dirty="0" err="1" smtClean="0">
                          <a:ln>
                            <a:noFill/>
                          </a:ln>
                          <a:solidFill>
                            <a:schemeClr val="tx1"/>
                          </a:solidFill>
                          <a:effectLst/>
                          <a:latin typeface="Georgia"/>
                          <a:ea typeface="ＭＳ Ｐゴシック" charset="0"/>
                          <a:cs typeface="Georgia"/>
                        </a:rPr>
                        <a:t>pavojaus</a:t>
                      </a:r>
                      <a:r>
                        <a:rPr kumimoji="0" lang="en-US" sz="1200" b="0" i="0" u="none" strike="noStrike" cap="none" normalizeH="0" baseline="0" dirty="0" smtClean="0">
                          <a:ln>
                            <a:noFill/>
                          </a:ln>
                          <a:solidFill>
                            <a:schemeClr val="tx1"/>
                          </a:solidFill>
                          <a:effectLst/>
                          <a:latin typeface="Georgia"/>
                          <a:ea typeface="ＭＳ Ｐゴシック" charset="0"/>
                          <a:cs typeface="Georgia"/>
                        </a:rPr>
                        <a:t> </a:t>
                      </a:r>
                      <a:r>
                        <a:rPr kumimoji="0" lang="en-US" sz="1200" b="0" i="0" u="none" strike="noStrike" cap="none" normalizeH="0" baseline="0" dirty="0" err="1" smtClean="0">
                          <a:ln>
                            <a:noFill/>
                          </a:ln>
                          <a:solidFill>
                            <a:schemeClr val="tx1"/>
                          </a:solidFill>
                          <a:effectLst/>
                          <a:latin typeface="Georgia"/>
                          <a:ea typeface="ＭＳ Ｐゴシック" charset="0"/>
                          <a:cs typeface="Georgia"/>
                        </a:rPr>
                        <a:t>sveikatai</a:t>
                      </a:r>
                      <a:r>
                        <a:rPr kumimoji="0" lang="en-US" sz="1200" b="0" i="0" u="none" strike="noStrike" cap="none" normalizeH="0" baseline="0" dirty="0" smtClean="0">
                          <a:ln>
                            <a:noFill/>
                          </a:ln>
                          <a:solidFill>
                            <a:schemeClr val="tx1"/>
                          </a:solidFill>
                          <a:effectLst/>
                          <a:latin typeface="Georgia"/>
                          <a:ea typeface="ＭＳ Ｐゴシック" charset="0"/>
                          <a:cs typeface="Georgia"/>
                        </a:rPr>
                        <a:t> (</a:t>
                      </a:r>
                      <a:r>
                        <a:rPr kumimoji="0" lang="en-US" sz="1200" b="0" i="0" u="none" strike="noStrike" cap="none" normalizeH="0" baseline="0" dirty="0" err="1" smtClean="0">
                          <a:ln>
                            <a:noFill/>
                          </a:ln>
                          <a:solidFill>
                            <a:schemeClr val="tx1"/>
                          </a:solidFill>
                          <a:effectLst/>
                          <a:latin typeface="Georgia"/>
                          <a:ea typeface="ＭＳ Ｐゴシック" charset="0"/>
                          <a:cs typeface="Georgia"/>
                        </a:rPr>
                        <a:t>įrengti</a:t>
                      </a:r>
                      <a:r>
                        <a:rPr kumimoji="0" lang="en-US" sz="1200" b="0" i="0" u="none" strike="noStrike" cap="none" normalizeH="0" baseline="0" dirty="0" smtClean="0">
                          <a:ln>
                            <a:noFill/>
                          </a:ln>
                          <a:solidFill>
                            <a:schemeClr val="tx1"/>
                          </a:solidFill>
                          <a:effectLst/>
                          <a:latin typeface="Georgia"/>
                          <a:ea typeface="ＭＳ Ｐゴシック" charset="0"/>
                          <a:cs typeface="Georgia"/>
                        </a:rPr>
                        <a:t> </a:t>
                      </a:r>
                      <a:r>
                        <a:rPr kumimoji="0" lang="en-US" sz="1200" b="0" i="0" u="none" strike="noStrike" cap="none" normalizeH="0" baseline="0" dirty="0" err="1" smtClean="0">
                          <a:ln>
                            <a:noFill/>
                          </a:ln>
                          <a:solidFill>
                            <a:schemeClr val="tx1"/>
                          </a:solidFill>
                          <a:effectLst/>
                          <a:latin typeface="Georgia"/>
                          <a:ea typeface="ＭＳ Ｐゴシック" charset="0"/>
                          <a:cs typeface="Georgia"/>
                        </a:rPr>
                        <a:t>saugiai</a:t>
                      </a:r>
                      <a:r>
                        <a:rPr kumimoji="0" lang="en-US" sz="1200" b="0" i="0" u="none" strike="noStrike" cap="none" normalizeH="0" baseline="0" dirty="0" smtClean="0">
                          <a:ln>
                            <a:noFill/>
                          </a:ln>
                          <a:solidFill>
                            <a:schemeClr val="tx1"/>
                          </a:solidFill>
                          <a:effectLst/>
                          <a:latin typeface="Georgia"/>
                          <a:ea typeface="ＭＳ Ｐゴシック" charset="0"/>
                          <a:cs typeface="Georgia"/>
                        </a:rPr>
                        <a:t>, </a:t>
                      </a:r>
                      <a:r>
                        <a:rPr kumimoji="0" lang="en-US" sz="1200" b="0" i="0" u="none" strike="noStrike" cap="none" normalizeH="0" baseline="0" dirty="0" err="1" smtClean="0">
                          <a:ln>
                            <a:noFill/>
                          </a:ln>
                          <a:solidFill>
                            <a:schemeClr val="tx1"/>
                          </a:solidFill>
                          <a:effectLst/>
                          <a:latin typeface="Georgia"/>
                          <a:ea typeface="ＭＳ Ｐゴシック" charset="0"/>
                          <a:cs typeface="Georgia"/>
                        </a:rPr>
                        <a:t>apdengti</a:t>
                      </a:r>
                      <a:r>
                        <a:rPr kumimoji="0" lang="en-US" sz="1200" b="0" i="0" u="none" strike="noStrike" cap="none" normalizeH="0" baseline="0" dirty="0" smtClean="0">
                          <a:ln>
                            <a:noFill/>
                          </a:ln>
                          <a:solidFill>
                            <a:schemeClr val="tx1"/>
                          </a:solidFill>
                          <a:effectLst/>
                          <a:latin typeface="Georgia"/>
                          <a:ea typeface="ＭＳ Ｐゴシック" charset="0"/>
                          <a:cs typeface="Georgia"/>
                        </a:rPr>
                        <a:t> </a:t>
                      </a:r>
                      <a:r>
                        <a:rPr kumimoji="0" lang="en-US" sz="1200" b="0" i="0" u="none" strike="noStrike" cap="none" normalizeH="0" baseline="0" dirty="0" err="1" smtClean="0">
                          <a:ln>
                            <a:noFill/>
                          </a:ln>
                          <a:solidFill>
                            <a:schemeClr val="tx1"/>
                          </a:solidFill>
                          <a:effectLst/>
                          <a:latin typeface="Georgia"/>
                          <a:ea typeface="ＭＳ Ｐゴシック" charset="0"/>
                          <a:cs typeface="Georgia"/>
                        </a:rPr>
                        <a:t>nuo</a:t>
                      </a:r>
                      <a:r>
                        <a:rPr kumimoji="0" lang="en-US" sz="1200" b="0" i="0" u="none" strike="noStrike" cap="none" normalizeH="0" baseline="0" dirty="0" smtClean="0">
                          <a:ln>
                            <a:noFill/>
                          </a:ln>
                          <a:solidFill>
                            <a:schemeClr val="tx1"/>
                          </a:solidFill>
                          <a:effectLst/>
                          <a:latin typeface="Georgia"/>
                          <a:ea typeface="ＭＳ Ｐゴシック" charset="0"/>
                          <a:cs typeface="Georgia"/>
                        </a:rPr>
                        <a:t> </a:t>
                      </a:r>
                      <a:r>
                        <a:rPr kumimoji="0" lang="en-US" sz="1200" b="0" i="0" u="none" strike="noStrike" cap="none" normalizeH="0" baseline="0" dirty="0" err="1" smtClean="0">
                          <a:ln>
                            <a:noFill/>
                          </a:ln>
                          <a:solidFill>
                            <a:schemeClr val="tx1"/>
                          </a:solidFill>
                          <a:effectLst/>
                          <a:latin typeface="Georgia"/>
                          <a:ea typeface="ＭＳ Ｐゴシック" charset="0"/>
                          <a:cs typeface="Georgia"/>
                        </a:rPr>
                        <a:t>išorės</a:t>
                      </a:r>
                      <a:r>
                        <a:rPr kumimoji="0" lang="en-US" sz="1200" b="0" i="0" u="none" strike="noStrike" cap="none" normalizeH="0" baseline="0" dirty="0" smtClean="0">
                          <a:ln>
                            <a:noFill/>
                          </a:ln>
                          <a:solidFill>
                            <a:schemeClr val="tx1"/>
                          </a:solidFill>
                          <a:effectLst/>
                          <a:latin typeface="Georgia"/>
                          <a:ea typeface="ＭＳ Ｐゴシック" charset="0"/>
                          <a:cs typeface="Georgia"/>
                        </a:rPr>
                        <a:t> </a:t>
                      </a:r>
                      <a:r>
                        <a:rPr kumimoji="0" lang="en-US" sz="1200" b="0" i="0" u="none" strike="noStrike" cap="none" normalizeH="0" baseline="0" dirty="0" err="1" smtClean="0">
                          <a:ln>
                            <a:noFill/>
                          </a:ln>
                          <a:solidFill>
                            <a:schemeClr val="tx1"/>
                          </a:solidFill>
                          <a:effectLst/>
                          <a:latin typeface="Georgia"/>
                          <a:ea typeface="ＭＳ Ｐゴシック" charset="0"/>
                          <a:cs typeface="Georgia"/>
                        </a:rPr>
                        <a:t>poveikio</a:t>
                      </a:r>
                      <a:r>
                        <a:rPr kumimoji="0" lang="en-US" sz="1200" b="0" i="0" u="none" strike="noStrike" cap="none" normalizeH="0" baseline="0" dirty="0" smtClean="0">
                          <a:ln>
                            <a:noFill/>
                          </a:ln>
                          <a:solidFill>
                            <a:schemeClr val="tx1"/>
                          </a:solidFill>
                          <a:effectLst/>
                          <a:latin typeface="Georgia"/>
                          <a:ea typeface="ＭＳ Ｐゴシック" charset="0"/>
                          <a:cs typeface="Georgia"/>
                        </a:rPr>
                        <a:t>)</a:t>
                      </a: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Georgia"/>
                        <a:ea typeface="ＭＳ Ｐゴシック" charset="0"/>
                        <a:cs typeface="Georgia"/>
                      </a:endParaRPr>
                    </a:p>
                  </a:txBody>
                  <a:tcPr marL="68577" marR="6857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bl>
          </a:graphicData>
        </a:graphic>
      </p:graphicFrame>
      <p:sp>
        <p:nvSpPr>
          <p:cNvPr id="36923" name="Rectangle 5"/>
          <p:cNvSpPr>
            <a:spLocks noChangeArrowheads="1"/>
          </p:cNvSpPr>
          <p:nvPr/>
        </p:nvSpPr>
        <p:spPr bwMode="auto">
          <a:xfrm>
            <a:off x="2559050" y="2755900"/>
            <a:ext cx="4230688" cy="369888"/>
          </a:xfrm>
          <a:prstGeom prst="rect">
            <a:avLst/>
          </a:prstGeom>
          <a:noFill/>
          <a:ln w="9525">
            <a:noFill/>
            <a:miter lim="800000"/>
            <a:headEnd/>
            <a:tailEnd/>
          </a:ln>
        </p:spPr>
        <p:txBody>
          <a:bodyPr wrap="none">
            <a:spAutoFit/>
          </a:bodyPr>
          <a:lstStyle/>
          <a:p>
            <a:r>
              <a:rPr lang="lt-LT" b="1">
                <a:latin typeface="Georgia" pitchFamily="18" charset="0"/>
              </a:rPr>
              <a:t>Rizikos veiksnių vertinimo lentelė</a:t>
            </a:r>
            <a:endParaRPr lang="en-US" b="1">
              <a:latin typeface="Century Gothic"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0" y="361950"/>
            <a:ext cx="8913813" cy="914400"/>
          </a:xfrm>
        </p:spPr>
        <p:txBody>
          <a:bodyPr/>
          <a:lstStyle/>
          <a:p>
            <a:r>
              <a:rPr lang="en-US" smtClean="0">
                <a:latin typeface="Georgia" pitchFamily="18" charset="0"/>
              </a:rPr>
              <a:t>Rekomendacijos</a:t>
            </a:r>
          </a:p>
        </p:txBody>
      </p:sp>
      <p:sp>
        <p:nvSpPr>
          <p:cNvPr id="4" name="TextBox 3"/>
          <p:cNvSpPr txBox="1"/>
          <p:nvPr/>
        </p:nvSpPr>
        <p:spPr>
          <a:xfrm>
            <a:off x="211138" y="1466850"/>
            <a:ext cx="8702675" cy="4832350"/>
          </a:xfrm>
          <a:prstGeom prst="rect">
            <a:avLst/>
          </a:prstGeom>
          <a:noFill/>
        </p:spPr>
        <p:txBody>
          <a:bodyPr>
            <a:spAutoFit/>
          </a:bodyPr>
          <a:lstStyle/>
          <a:p>
            <a:pPr algn="just"/>
            <a:r>
              <a:rPr lang="en-US" sz="2200">
                <a:latin typeface="Georgia" pitchFamily="18" charset="0"/>
              </a:rPr>
              <a:t>Siekiant išvengti traumų ugdymo įstaigose, būtina net ir menkiausias traumas registruoti, analizuoti ir įvertinti jų pasikartojimo riziką. Šiam tikslui būtina skirti dėmesio, sudarant </a:t>
            </a:r>
            <a:r>
              <a:rPr lang="en-US" sz="2200" b="1">
                <a:latin typeface="Georgia" pitchFamily="18" charset="0"/>
              </a:rPr>
              <a:t>Traumų prevencijos komisiją</a:t>
            </a:r>
            <a:r>
              <a:rPr lang="en-US" sz="2200">
                <a:latin typeface="Georgia" pitchFamily="18" charset="0"/>
              </a:rPr>
              <a:t>, kuri:</a:t>
            </a:r>
          </a:p>
          <a:p>
            <a:pPr>
              <a:buFont typeface="Arial" charset="0"/>
              <a:buChar char="•"/>
            </a:pPr>
            <a:r>
              <a:rPr lang="en-US" sz="2200">
                <a:latin typeface="Georgia" pitchFamily="18" charset="0"/>
              </a:rPr>
              <a:t>Parengtų, o įstaigos vadovas patvirtintų traumų prevencijos įgyvendinimo planą;</a:t>
            </a:r>
          </a:p>
          <a:p>
            <a:pPr>
              <a:buFont typeface="Arial" charset="0"/>
              <a:buChar char="•"/>
            </a:pPr>
            <a:r>
              <a:rPr lang="en-US" sz="2200">
                <a:latin typeface="Georgia" pitchFamily="18" charset="0"/>
              </a:rPr>
              <a:t>Vertintų ir analizuotų </a:t>
            </a:r>
            <a:r>
              <a:rPr lang="lt-LT" sz="2200">
                <a:latin typeface="Georgia" pitchFamily="18" charset="0"/>
                <a:ea typeface="ＭＳ Ｐゴシック" pitchFamily="34" charset="-128"/>
                <a:cs typeface="Georgia" pitchFamily="18" charset="0"/>
              </a:rPr>
              <a:t>sužalojimų, kurie registuroti Sužalojimų </a:t>
            </a:r>
            <a:r>
              <a:rPr lang="en-US" sz="2200">
                <a:latin typeface="Georgia" pitchFamily="18" charset="0"/>
              </a:rPr>
              <a:t>registracijos žurnale,</a:t>
            </a:r>
            <a:r>
              <a:rPr lang="lt-LT" sz="2200">
                <a:latin typeface="Georgia" pitchFamily="18" charset="0"/>
                <a:ea typeface="ＭＳ Ｐゴシック" pitchFamily="34" charset="-128"/>
              </a:rPr>
              <a:t> aplinkybes</a:t>
            </a:r>
            <a:r>
              <a:rPr lang="en-US" sz="2200">
                <a:latin typeface="Georgia" pitchFamily="18" charset="0"/>
              </a:rPr>
              <a:t>, jų atsiradimo priežastis;</a:t>
            </a:r>
          </a:p>
          <a:p>
            <a:pPr>
              <a:buFont typeface="Arial" charset="0"/>
              <a:buChar char="•"/>
            </a:pPr>
            <a:r>
              <a:rPr lang="en-US" sz="2200">
                <a:latin typeface="Georgia" pitchFamily="18" charset="0"/>
              </a:rPr>
              <a:t>Sudarytų  vertinamų objektų įstaigoje ir jos teritorijoje, kurie bus vertinami pagal Rizikos veiksnių vertinimo lentelę, sąrašą;</a:t>
            </a:r>
          </a:p>
          <a:p>
            <a:pPr>
              <a:buFont typeface="Arial" charset="0"/>
              <a:buChar char="•"/>
            </a:pPr>
            <a:r>
              <a:rPr lang="en-US" sz="2200">
                <a:latin typeface="Georgia" pitchFamily="18" charset="0"/>
              </a:rPr>
              <a:t>Įvertintų objektus, esančius sudarytame sąraše, pagal Rizikos veiksnių vertinimo lentelę;</a:t>
            </a:r>
          </a:p>
          <a:p>
            <a:pPr>
              <a:buFont typeface="Arial" charset="0"/>
              <a:buChar char="•"/>
            </a:pPr>
            <a:r>
              <a:rPr lang="en-US" sz="2200">
                <a:latin typeface="Georgia" pitchFamily="18" charset="0"/>
              </a:rPr>
              <a:t> Parengtų rekomendacijas ir veiksmų planą sužalojimų rizikai ugdymo įstaigoje mažinti.</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0" y="406400"/>
            <a:ext cx="8913813" cy="914400"/>
          </a:xfrm>
        </p:spPr>
        <p:txBody>
          <a:bodyPr/>
          <a:lstStyle/>
          <a:p>
            <a:r>
              <a:rPr lang="en-US" smtClean="0">
                <a:latin typeface="Georgia" pitchFamily="18" charset="0"/>
              </a:rPr>
              <a:t>Literatūra:</a:t>
            </a:r>
          </a:p>
        </p:txBody>
      </p:sp>
      <p:sp>
        <p:nvSpPr>
          <p:cNvPr id="3" name="Content Placeholder 2"/>
          <p:cNvSpPr>
            <a:spLocks noGrp="1"/>
          </p:cNvSpPr>
          <p:nvPr>
            <p:ph idx="1"/>
          </p:nvPr>
        </p:nvSpPr>
        <p:spPr>
          <a:xfrm>
            <a:off x="669925" y="1336675"/>
            <a:ext cx="7610475" cy="5303838"/>
          </a:xfrm>
        </p:spPr>
        <p:txBody>
          <a:bodyPr wrap="square" numCol="1" anchor="t" anchorCtr="0" compatLnSpc="1">
            <a:prstTxWarp prst="textNoShape">
              <a:avLst/>
            </a:prstTxWarp>
          </a:bodyPr>
          <a:lstStyle/>
          <a:p>
            <a:pPr algn="just">
              <a:lnSpc>
                <a:spcPct val="80000"/>
              </a:lnSpc>
            </a:pPr>
            <a:r>
              <a:rPr lang="en-US" sz="1400" smtClean="0">
                <a:solidFill>
                  <a:srgbClr val="8E795E"/>
                </a:solidFill>
                <a:latin typeface="Georgia" pitchFamily="18" charset="0"/>
              </a:rPr>
              <a:t>Albavičiūtė E., Vaitkaitienė E., Stašaitis K., Vaitkaitis D. </a:t>
            </a:r>
            <a:r>
              <a:rPr lang="en-US" sz="1400" i="1" smtClean="0">
                <a:solidFill>
                  <a:srgbClr val="8E795E"/>
                </a:solidFill>
                <a:latin typeface="Georgia" pitchFamily="18" charset="0"/>
              </a:rPr>
              <a:t>Vaikų traumos, jų pobūdis ir patiriamas stresas. Šeimos gydytojo studijos. 2008.</a:t>
            </a:r>
          </a:p>
          <a:p>
            <a:pPr algn="just">
              <a:lnSpc>
                <a:spcPct val="80000"/>
              </a:lnSpc>
            </a:pPr>
            <a:r>
              <a:rPr lang="en-US" sz="1400" smtClean="0">
                <a:solidFill>
                  <a:srgbClr val="8E795E"/>
                </a:solidFill>
                <a:latin typeface="Georgia" pitchFamily="18" charset="0"/>
              </a:rPr>
              <a:t>Bartkevičienė R. Vaikų traumų ir nelaimingų atsitikimų tendencijos ir pokyčiai Kauno apskrityje: Kauno visuomenės sveikatos centro metinis leidinys. Kaunas; 2006. </a:t>
            </a:r>
          </a:p>
          <a:p>
            <a:pPr algn="just">
              <a:lnSpc>
                <a:spcPct val="80000"/>
              </a:lnSpc>
            </a:pPr>
            <a:r>
              <a:rPr lang="en-US" sz="1400" smtClean="0">
                <a:solidFill>
                  <a:srgbClr val="8E795E"/>
                </a:solidFill>
                <a:latin typeface="Georgia" pitchFamily="18" charset="0"/>
              </a:rPr>
              <a:t>Burokas M. Traumatizmo problemos ir profilaktika švietimo sistemoje: Nacionalinės sveikatos tarybos metinis pranešimas 2002. Vilnius; 2003. p. 32-7. </a:t>
            </a:r>
          </a:p>
          <a:p>
            <a:pPr algn="just">
              <a:lnSpc>
                <a:spcPct val="80000"/>
              </a:lnSpc>
            </a:pPr>
            <a:r>
              <a:rPr lang="en-US" sz="1400" smtClean="0">
                <a:solidFill>
                  <a:srgbClr val="8E795E"/>
                </a:solidFill>
                <a:latin typeface="Georgia" pitchFamily="18" charset="0"/>
              </a:rPr>
              <a:t>Child and adolescent injury prevention: a WHO plan of action 2006- 2015. Geneva: WHO; 2006. </a:t>
            </a:r>
          </a:p>
          <a:p>
            <a:pPr algn="just">
              <a:lnSpc>
                <a:spcPct val="80000"/>
              </a:lnSpc>
            </a:pPr>
            <a:r>
              <a:rPr lang="en-US" sz="1400" smtClean="0">
                <a:solidFill>
                  <a:srgbClr val="8E795E"/>
                </a:solidFill>
                <a:latin typeface="Georgia" pitchFamily="18" charset="0"/>
              </a:rPr>
              <a:t>Statistikos departamentas prie Lietuvos Respublikos Vyriausybės. Lietuvos vaikai 2005. Vilnius; 2006. </a:t>
            </a:r>
          </a:p>
          <a:p>
            <a:pPr algn="just">
              <a:lnSpc>
                <a:spcPct val="80000"/>
              </a:lnSpc>
            </a:pPr>
            <a:r>
              <a:rPr lang="en-US" sz="1400" smtClean="0">
                <a:solidFill>
                  <a:srgbClr val="8E795E"/>
                </a:solidFill>
                <a:latin typeface="Georgia" pitchFamily="18" charset="0"/>
              </a:rPr>
              <a:t>Vaikų mirtingumo ir sužalojimų priežasčių analizė Lietuvoje: mokslinis tyrimas, atliktas SADM užsakymu. Vilnius: VšĮ ,,Mokymų, tyrimų ir vystymo centras“; 2007. Prieiga internete: http://www.socmin.lt/download/7562/vaiku_mirtingumo_suzalojimu_analize2007.pdf </a:t>
            </a:r>
          </a:p>
          <a:p>
            <a:pPr algn="just">
              <a:lnSpc>
                <a:spcPct val="80000"/>
              </a:lnSpc>
            </a:pPr>
            <a:r>
              <a:rPr lang="en-US" sz="1400" smtClean="0">
                <a:solidFill>
                  <a:srgbClr val="8E795E"/>
                </a:solidFill>
                <a:latin typeface="Georgia" pitchFamily="18" charset="0"/>
              </a:rPr>
              <a:t>Sveikatos mokymo ir ligų prevencijos centras. </a:t>
            </a:r>
            <a:r>
              <a:rPr lang="en-US" sz="1400" i="1" smtClean="0">
                <a:solidFill>
                  <a:srgbClr val="8E795E"/>
                </a:solidFill>
                <a:latin typeface="Georgia" pitchFamily="18" charset="0"/>
              </a:rPr>
              <a:t>Traumatizmo prevencijos priemonių, vykdomų nacionaliniu ir savivaldybių lygmeniu, analizė</a:t>
            </a:r>
            <a:r>
              <a:rPr lang="en-US" sz="1400" smtClean="0">
                <a:solidFill>
                  <a:srgbClr val="8E795E"/>
                </a:solidFill>
                <a:latin typeface="Georgia" pitchFamily="18" charset="0"/>
              </a:rPr>
              <a:t>. 2010</a:t>
            </a:r>
          </a:p>
          <a:p>
            <a:pPr algn="just">
              <a:lnSpc>
                <a:spcPct val="80000"/>
              </a:lnSpc>
            </a:pPr>
            <a:endParaRPr lang="en-US" sz="1600" smtClean="0">
              <a:latin typeface="Georgia" pitchFamily="18" charset="0"/>
            </a:endParaRPr>
          </a:p>
          <a:p>
            <a:pPr>
              <a:lnSpc>
                <a:spcPct val="80000"/>
              </a:lnSpc>
            </a:pPr>
            <a:endParaRPr lang="en-US" sz="1600" smtClean="0">
              <a:latin typeface="Georgia" pitchFamily="18" charset="0"/>
            </a:endParaRPr>
          </a:p>
          <a:p>
            <a:pPr algn="just">
              <a:lnSpc>
                <a:spcPct val="80000"/>
              </a:lnSpc>
            </a:pPr>
            <a:endParaRPr lang="en-US" sz="1600" i="1" smtClean="0">
              <a:latin typeface="Georgia" pitchFamily="18" charset="0"/>
            </a:endParaRPr>
          </a:p>
          <a:p>
            <a:pPr>
              <a:lnSpc>
                <a:spcPct val="80000"/>
              </a:lnSpc>
            </a:pPr>
            <a:endParaRPr lang="en-US" sz="500" i="1" smtClean="0"/>
          </a:p>
          <a:p>
            <a:pPr>
              <a:lnSpc>
                <a:spcPct val="80000"/>
              </a:lnSpc>
              <a:buFont typeface="Wingdings 2" pitchFamily="18" charset="2"/>
              <a:buNone/>
            </a:pPr>
            <a:r>
              <a:rPr lang="en-US" sz="1400" b="1" smtClean="0">
                <a:latin typeface="Georgia" pitchFamily="18" charset="0"/>
              </a:rPr>
              <a:t> </a:t>
            </a:r>
            <a:endParaRPr lang="en-US" sz="1400" smtClean="0">
              <a:latin typeface="Georgia" pitchFamily="18" charset="0"/>
            </a:endParaRPr>
          </a:p>
          <a:p>
            <a:pPr>
              <a:lnSpc>
                <a:spcPct val="80000"/>
              </a:lnSpc>
            </a:pPr>
            <a:endParaRPr lang="en-US" sz="5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Pavadinimas 1"/>
          <p:cNvSpPr>
            <a:spLocks noGrp="1"/>
          </p:cNvSpPr>
          <p:nvPr>
            <p:ph type="title"/>
          </p:nvPr>
        </p:nvSpPr>
        <p:spPr>
          <a:xfrm>
            <a:off x="11113" y="1552575"/>
            <a:ext cx="8913812" cy="914400"/>
          </a:xfrm>
        </p:spPr>
        <p:txBody>
          <a:bodyPr/>
          <a:lstStyle/>
          <a:p>
            <a:pPr algn="ctr"/>
            <a:r>
              <a:rPr lang="lt-LT" smtClean="0">
                <a:latin typeface="Georgia" pitchFamily="18" charset="0"/>
              </a:rPr>
              <a:t>AČIŪ UŽ DĖMESĮ</a:t>
            </a:r>
          </a:p>
        </p:txBody>
      </p:sp>
      <p:sp>
        <p:nvSpPr>
          <p:cNvPr id="43010" name="Turinio vietos rezervavimo ženklas 2"/>
          <p:cNvSpPr>
            <a:spLocks noGrp="1"/>
          </p:cNvSpPr>
          <p:nvPr>
            <p:ph idx="1"/>
          </p:nvPr>
        </p:nvSpPr>
        <p:spPr bwMode="auto">
          <a:xfrm>
            <a:off x="1236663" y="3313113"/>
            <a:ext cx="7488237" cy="2952750"/>
          </a:xfrm>
        </p:spPr>
        <p:txBody>
          <a:bodyPr wrap="square" numCol="1" anchor="t" anchorCtr="0" compatLnSpc="1">
            <a:prstTxWarp prst="textNoShape">
              <a:avLst/>
            </a:prstTxWarp>
          </a:bodyPr>
          <a:lstStyle/>
          <a:p>
            <a:pPr marL="0" indent="0" algn="ctr">
              <a:buFont typeface="Wingdings 2" pitchFamily="18" charset="2"/>
              <a:buNone/>
            </a:pPr>
            <a:r>
              <a:rPr lang="en-US" smtClean="0">
                <a:solidFill>
                  <a:srgbClr val="8E795E"/>
                </a:solidFill>
                <a:latin typeface="Georgia" pitchFamily="18" charset="0"/>
              </a:rPr>
              <a:t>Jurgita Mikoliūnienė </a:t>
            </a:r>
          </a:p>
          <a:p>
            <a:pPr marL="0" indent="0" algn="ctr">
              <a:buFont typeface="Wingdings 2" pitchFamily="18" charset="2"/>
              <a:buNone/>
            </a:pPr>
            <a:r>
              <a:rPr lang="en-US" smtClean="0">
                <a:solidFill>
                  <a:srgbClr val="8E795E"/>
                </a:solidFill>
                <a:latin typeface="Georgia" pitchFamily="18" charset="0"/>
              </a:rPr>
              <a:t>Visuomenės sveikatos priežiūros specialistė</a:t>
            </a:r>
          </a:p>
          <a:p>
            <a:pPr marL="0" indent="0" algn="ctr">
              <a:buFont typeface="Wingdings 2" pitchFamily="18" charset="2"/>
              <a:buNone/>
            </a:pPr>
            <a:r>
              <a:rPr lang="en-US" smtClean="0">
                <a:solidFill>
                  <a:srgbClr val="8E795E"/>
                </a:solidFill>
                <a:latin typeface="Georgia" pitchFamily="18" charset="0"/>
                <a:hlinkClick r:id="rId3"/>
              </a:rPr>
              <a:t>jurgita.mikoliuniene@panevezysvsb.lt</a:t>
            </a:r>
            <a:r>
              <a:rPr lang="en-US" smtClean="0">
                <a:solidFill>
                  <a:srgbClr val="8E795E"/>
                </a:solidFill>
                <a:latin typeface="Georgia" pitchFamily="18" charset="0"/>
              </a:rPr>
              <a:t> </a:t>
            </a:r>
          </a:p>
          <a:p>
            <a:pPr marL="0" indent="0" algn="ctr">
              <a:buFont typeface="Wingdings 2" pitchFamily="18" charset="2"/>
              <a:buNone/>
            </a:pPr>
            <a:r>
              <a:rPr lang="en-US" smtClean="0">
                <a:solidFill>
                  <a:srgbClr val="8E795E"/>
                </a:solidFill>
                <a:latin typeface="Georgia" pitchFamily="18" charset="0"/>
                <a:hlinkClick r:id="rId4"/>
              </a:rPr>
              <a:t>www.panevezysvsb.lt</a:t>
            </a:r>
            <a:r>
              <a:rPr lang="en-US" smtClean="0">
                <a:solidFill>
                  <a:srgbClr val="8E795E"/>
                </a:solidFill>
                <a:latin typeface="Georgia" pitchFamily="18" charset="0"/>
              </a:rPr>
              <a:t> </a:t>
            </a:r>
          </a:p>
          <a:p>
            <a:pPr marL="0" indent="0" algn="ctr">
              <a:buFont typeface="Wingdings 2" pitchFamily="18" charset="2"/>
              <a:buNone/>
            </a:pPr>
            <a:r>
              <a:rPr lang="en-US" smtClean="0">
                <a:solidFill>
                  <a:srgbClr val="8E795E"/>
                </a:solidFill>
                <a:latin typeface="Georgia" pitchFamily="18" charset="0"/>
              </a:rPr>
              <a:t>Respublikos g. 68, </a:t>
            </a:r>
            <a:r>
              <a:rPr lang="lt-LT" smtClean="0">
                <a:solidFill>
                  <a:srgbClr val="8E795E"/>
                </a:solidFill>
                <a:latin typeface="Georgia" pitchFamily="18" charset="0"/>
              </a:rPr>
              <a:t>Panevėžys</a:t>
            </a:r>
            <a:endParaRPr lang="en-US" smtClean="0">
              <a:solidFill>
                <a:srgbClr val="8E795E"/>
              </a:solidFill>
              <a:latin typeface="Georgia" pitchFamily="18" charset="0"/>
            </a:endParaRPr>
          </a:p>
        </p:txBody>
      </p:sp>
      <p:pic>
        <p:nvPicPr>
          <p:cNvPr id="43011" name="Picture 3" descr="copy-bluecrop.jpg"/>
          <p:cNvPicPr>
            <a:picLocks noChangeAspect="1"/>
          </p:cNvPicPr>
          <p:nvPr/>
        </p:nvPicPr>
        <p:blipFill>
          <a:blip r:embed="rId5"/>
          <a:srcRect/>
          <a:stretch>
            <a:fillRect/>
          </a:stretch>
        </p:blipFill>
        <p:spPr bwMode="auto">
          <a:xfrm>
            <a:off x="960438" y="215900"/>
            <a:ext cx="7947025" cy="134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latin typeface="Georgia" pitchFamily="18" charset="0"/>
              </a:rPr>
              <a:t>Vaikų traumatizmas Lietuvoje</a:t>
            </a:r>
          </a:p>
        </p:txBody>
      </p:sp>
      <p:sp>
        <p:nvSpPr>
          <p:cNvPr id="3" name="Content Placeholder 2"/>
          <p:cNvSpPr>
            <a:spLocks noGrp="1"/>
          </p:cNvSpPr>
          <p:nvPr>
            <p:ph idx="1"/>
          </p:nvPr>
        </p:nvSpPr>
        <p:spPr/>
        <p:txBody>
          <a:bodyPr wrap="square" numCol="1" anchor="t" anchorCtr="0" compatLnSpc="1">
            <a:prstTxWarp prst="textNoShape">
              <a:avLst/>
            </a:prstTxWarp>
          </a:bodyPr>
          <a:lstStyle/>
          <a:p>
            <a:pPr algn="just"/>
            <a:r>
              <a:rPr lang="en-US" sz="2400" smtClean="0">
                <a:solidFill>
                  <a:srgbClr val="8E795E"/>
                </a:solidFill>
                <a:latin typeface="Georgia" pitchFamily="18" charset="0"/>
              </a:rPr>
              <a:t>Išsivysčiusiose pasaulio šalyse </a:t>
            </a:r>
            <a:r>
              <a:rPr lang="en-US" sz="2400" smtClean="0">
                <a:solidFill>
                  <a:schemeClr val="tx1"/>
                </a:solidFill>
                <a:latin typeface="Georgia" pitchFamily="18" charset="0"/>
              </a:rPr>
              <a:t>daugiausiai jaunimo ir vaikų miršta dėl patirtų traumų ir nalaimingų atsitikimų. Lietuvoje, palyginant su kitomis šalimis, traumas patiria bei nuo jų miršta žymiai daugiau vaikų. </a:t>
            </a:r>
          </a:p>
          <a:p>
            <a:pPr algn="just"/>
            <a:r>
              <a:rPr lang="en-US" sz="2400" smtClean="0">
                <a:solidFill>
                  <a:srgbClr val="8E795E"/>
                </a:solidFill>
                <a:latin typeface="Georgia" pitchFamily="18" charset="0"/>
              </a:rPr>
              <a:t>Traumatizmas tarp vaikų ir jaunuolių  Lietuvoje </a:t>
            </a:r>
            <a:r>
              <a:rPr lang="en-US" sz="2400" smtClean="0">
                <a:solidFill>
                  <a:srgbClr val="2F2B20"/>
                </a:solidFill>
                <a:latin typeface="Georgia" pitchFamily="18" charset="0"/>
              </a:rPr>
              <a:t>yra itin aktuali visuomenės sveikatos problema, reikalaujanti ypatingo dėmesio ir efektyvių prevencijos priemonių įgyvendinimo</a:t>
            </a:r>
            <a:r>
              <a:rPr lang="en-US" sz="2400" smtClean="0">
                <a:solidFill>
                  <a:srgbClr val="2F2B20"/>
                </a:solidFill>
                <a:latin typeface="Garamond" pitchFamily="18" charset="0"/>
              </a:rPr>
              <a:t>. </a:t>
            </a:r>
          </a:p>
          <a:p>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latin typeface="Georgia" pitchFamily="18" charset="0"/>
              </a:rPr>
              <a:t>Vaikų traumatizmas Lietuvoje</a:t>
            </a:r>
            <a:endParaRPr lang="en-US" smtClean="0"/>
          </a:p>
        </p:txBody>
      </p:sp>
      <p:pic>
        <p:nvPicPr>
          <p:cNvPr id="22530" name="Picture 6" descr="Screen Shot 2015-04-26 at 16.19.24.png"/>
          <p:cNvPicPr>
            <a:picLocks noChangeAspect="1"/>
          </p:cNvPicPr>
          <p:nvPr/>
        </p:nvPicPr>
        <p:blipFill>
          <a:blip r:embed="rId3"/>
          <a:srcRect/>
          <a:stretch>
            <a:fillRect/>
          </a:stretch>
        </p:blipFill>
        <p:spPr bwMode="auto">
          <a:xfrm>
            <a:off x="642938" y="2252663"/>
            <a:ext cx="7429500" cy="4267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0" y="666750"/>
            <a:ext cx="8913813" cy="914400"/>
          </a:xfrm>
        </p:spPr>
        <p:txBody>
          <a:bodyPr/>
          <a:lstStyle/>
          <a:p>
            <a:r>
              <a:rPr lang="en-US" sz="3000" smtClean="0">
                <a:latin typeface="Georgia" pitchFamily="18" charset="0"/>
              </a:rPr>
              <a:t>Paprastai vaikų traumos suskirstomos pagal šias priežastis: </a:t>
            </a:r>
          </a:p>
        </p:txBody>
      </p:sp>
      <p:sp>
        <p:nvSpPr>
          <p:cNvPr id="24578" name="Rectangle 3"/>
          <p:cNvSpPr>
            <a:spLocks noChangeArrowheads="1"/>
          </p:cNvSpPr>
          <p:nvPr/>
        </p:nvSpPr>
        <p:spPr bwMode="auto">
          <a:xfrm>
            <a:off x="92075" y="1701800"/>
            <a:ext cx="8821738" cy="4648200"/>
          </a:xfrm>
          <a:prstGeom prst="rect">
            <a:avLst/>
          </a:prstGeom>
          <a:noFill/>
          <a:ln w="9525">
            <a:noFill/>
            <a:miter lim="800000"/>
            <a:headEnd/>
            <a:tailEnd/>
          </a:ln>
        </p:spPr>
        <p:txBody>
          <a:bodyPr>
            <a:spAutoFit/>
          </a:bodyPr>
          <a:lstStyle/>
          <a:p>
            <a:pPr algn="just">
              <a:buFont typeface="Arial" charset="0"/>
              <a:buChar char="•"/>
            </a:pPr>
            <a:r>
              <a:rPr lang="en-US" sz="2400">
                <a:solidFill>
                  <a:srgbClr val="2F2B20"/>
                </a:solidFill>
                <a:latin typeface="Georgia" pitchFamily="18" charset="0"/>
              </a:rPr>
              <a:t>   </a:t>
            </a:r>
            <a:r>
              <a:rPr lang="en-US" sz="2400" b="1">
                <a:solidFill>
                  <a:srgbClr val="8E795E"/>
                </a:solidFill>
                <a:latin typeface="Georgia" pitchFamily="18" charset="0"/>
              </a:rPr>
              <a:t>Gimdymo traumos </a:t>
            </a:r>
            <a:r>
              <a:rPr lang="en-US" sz="2400">
                <a:solidFill>
                  <a:srgbClr val="2F2B20"/>
                </a:solidFill>
                <a:latin typeface="Georgia" pitchFamily="18" charset="0"/>
              </a:rPr>
              <a:t>(patirtos gimdymo metu);</a:t>
            </a:r>
          </a:p>
          <a:p>
            <a:pPr algn="just">
              <a:buFont typeface="Arial" charset="0"/>
              <a:buChar char="•"/>
            </a:pPr>
            <a:r>
              <a:rPr lang="en-US" sz="2400">
                <a:solidFill>
                  <a:srgbClr val="8E795E"/>
                </a:solidFill>
                <a:latin typeface="Georgia" pitchFamily="18" charset="0"/>
              </a:rPr>
              <a:t>   </a:t>
            </a:r>
            <a:r>
              <a:rPr lang="en-US" sz="2400" b="1">
                <a:solidFill>
                  <a:srgbClr val="8E795E"/>
                </a:solidFill>
                <a:latin typeface="Georgia" pitchFamily="18" charset="0"/>
              </a:rPr>
              <a:t>Buitines traumos </a:t>
            </a:r>
            <a:r>
              <a:rPr lang="en-US" sz="2400">
                <a:solidFill>
                  <a:srgbClr val="2F2B20"/>
                </a:solidFill>
                <a:latin typeface="Georgia" pitchFamily="18" charset="0"/>
              </a:rPr>
              <a:t>(namie, kieme, sode, </a:t>
            </a:r>
            <a:r>
              <a:rPr lang="lt-LT" sz="2400">
                <a:solidFill>
                  <a:srgbClr val="2F2B20"/>
                </a:solidFill>
                <a:latin typeface="Georgia" pitchFamily="18" charset="0"/>
              </a:rPr>
              <a:t>bėgiojant</a:t>
            </a:r>
            <a:r>
              <a:rPr lang="en-US" sz="2400">
                <a:solidFill>
                  <a:srgbClr val="2F2B20"/>
                </a:solidFill>
                <a:latin typeface="Georgia" pitchFamily="18" charset="0"/>
              </a:rPr>
              <a:t>);</a:t>
            </a:r>
          </a:p>
          <a:p>
            <a:pPr algn="just">
              <a:buFont typeface="Arial" charset="0"/>
              <a:buChar char="•"/>
            </a:pPr>
            <a:r>
              <a:rPr lang="en-US" sz="2400">
                <a:solidFill>
                  <a:srgbClr val="8E795E"/>
                </a:solidFill>
                <a:latin typeface="Georgia" pitchFamily="18" charset="0"/>
              </a:rPr>
              <a:t>   </a:t>
            </a:r>
            <a:r>
              <a:rPr lang="en-US" sz="2400" b="1">
                <a:solidFill>
                  <a:srgbClr val="8E795E"/>
                </a:solidFill>
                <a:latin typeface="Georgia" pitchFamily="18" charset="0"/>
              </a:rPr>
              <a:t>Eismo traumos</a:t>
            </a:r>
            <a:r>
              <a:rPr lang="en-US" sz="2400">
                <a:solidFill>
                  <a:srgbClr val="8E795E"/>
                </a:solidFill>
                <a:latin typeface="Georgia" pitchFamily="18" charset="0"/>
              </a:rPr>
              <a:t> </a:t>
            </a:r>
            <a:r>
              <a:rPr lang="en-US" sz="2400">
                <a:solidFill>
                  <a:srgbClr val="2F2B20"/>
                </a:solidFill>
                <a:latin typeface="Georgia" pitchFamily="18" charset="0"/>
              </a:rPr>
              <a:t>(vaikai nukenčia kaip pėstieji, dviratininkai arba kaip automobilio keleiviai)̨. </a:t>
            </a:r>
          </a:p>
          <a:p>
            <a:pPr algn="just">
              <a:buFont typeface="Arial" charset="0"/>
              <a:buChar char="•"/>
            </a:pPr>
            <a:r>
              <a:rPr lang="en-US" sz="2400">
                <a:solidFill>
                  <a:srgbClr val="8E795E"/>
                </a:solidFill>
                <a:latin typeface="Georgia" pitchFamily="18" charset="0"/>
              </a:rPr>
              <a:t>  </a:t>
            </a:r>
            <a:r>
              <a:rPr lang="lt-LT" sz="2400" b="1">
                <a:solidFill>
                  <a:srgbClr val="8E795E"/>
                </a:solidFill>
                <a:latin typeface="Georgia" pitchFamily="18" charset="0"/>
              </a:rPr>
              <a:t>Mokyklinės </a:t>
            </a:r>
            <a:r>
              <a:rPr lang="en-US" sz="2400" b="1">
                <a:solidFill>
                  <a:srgbClr val="8E795E"/>
                </a:solidFill>
                <a:latin typeface="Georgia" pitchFamily="18" charset="0"/>
              </a:rPr>
              <a:t>traumos </a:t>
            </a:r>
            <a:r>
              <a:rPr lang="en-US" sz="2400">
                <a:solidFill>
                  <a:srgbClr val="2F2B20"/>
                </a:solidFill>
                <a:latin typeface="Georgia" pitchFamily="18" charset="0"/>
              </a:rPr>
              <a:t>(per pertraukas ar vykstant pamokai).</a:t>
            </a:r>
            <a:r>
              <a:rPr lang="en-US" sz="2400">
                <a:solidFill>
                  <a:srgbClr val="8E795E"/>
                </a:solidFill>
                <a:latin typeface="Georgia" pitchFamily="18" charset="0"/>
              </a:rPr>
              <a:t> </a:t>
            </a:r>
          </a:p>
          <a:p>
            <a:pPr algn="just">
              <a:buFont typeface="Arial" charset="0"/>
              <a:buChar char="•"/>
            </a:pPr>
            <a:r>
              <a:rPr lang="en-US" sz="2400">
                <a:solidFill>
                  <a:srgbClr val="8E795E"/>
                </a:solidFill>
                <a:latin typeface="Georgia" pitchFamily="18" charset="0"/>
              </a:rPr>
              <a:t>   </a:t>
            </a:r>
            <a:r>
              <a:rPr lang="lt-LT" sz="2400" b="1">
                <a:solidFill>
                  <a:srgbClr val="8E795E"/>
                </a:solidFill>
                <a:latin typeface="Georgia" pitchFamily="18" charset="0"/>
              </a:rPr>
              <a:t>Sportinės </a:t>
            </a:r>
            <a:r>
              <a:rPr lang="en-US" sz="2400" b="1">
                <a:solidFill>
                  <a:srgbClr val="8E795E"/>
                </a:solidFill>
                <a:latin typeface="Georgia" pitchFamily="18" charset="0"/>
              </a:rPr>
              <a:t>traumos:</a:t>
            </a:r>
          </a:p>
          <a:p>
            <a:pPr lvl="2" algn="just">
              <a:buFont typeface="Arial" charset="0"/>
              <a:buChar char="•"/>
            </a:pPr>
            <a:r>
              <a:rPr lang="en-US" sz="2000" b="1">
                <a:solidFill>
                  <a:srgbClr val="8E795E"/>
                </a:solidFill>
                <a:latin typeface="Georgia" pitchFamily="18" charset="0"/>
              </a:rPr>
              <a:t>Organizuoto sporto traumos </a:t>
            </a:r>
            <a:r>
              <a:rPr lang="en-US" sz="2000">
                <a:solidFill>
                  <a:srgbClr val="2F2B20"/>
                </a:solidFill>
                <a:latin typeface="Georgia" pitchFamily="18" charset="0"/>
              </a:rPr>
              <a:t>(kai vaikai susi</a:t>
            </a:r>
            <a:r>
              <a:rPr lang="lt-LT" sz="2000">
                <a:solidFill>
                  <a:srgbClr val="2F2B20"/>
                </a:solidFill>
                <a:latin typeface="Georgia" pitchFamily="18" charset="0"/>
              </a:rPr>
              <a:t>ž</a:t>
            </a:r>
            <a:r>
              <a:rPr lang="en-US" sz="2000">
                <a:solidFill>
                  <a:srgbClr val="2F2B20"/>
                </a:solidFill>
                <a:latin typeface="Georgia" pitchFamily="18" charset="0"/>
              </a:rPr>
              <a:t>aloja per treniruotes   fizinio lavinimo pamokas.</a:t>
            </a:r>
          </a:p>
          <a:p>
            <a:pPr lvl="2" algn="just">
              <a:buFont typeface="Arial" charset="0"/>
              <a:buChar char="•"/>
            </a:pPr>
            <a:r>
              <a:rPr lang="en-US" sz="2000" b="1">
                <a:solidFill>
                  <a:srgbClr val="8E795E"/>
                </a:solidFill>
                <a:latin typeface="Georgia" pitchFamily="18" charset="0"/>
              </a:rPr>
              <a:t>Neorganizuoto sporto traumos </a:t>
            </a:r>
            <a:r>
              <a:rPr lang="en-US" sz="2000">
                <a:solidFill>
                  <a:srgbClr val="2F2B20"/>
                </a:solidFill>
                <a:latin typeface="Georgia" pitchFamily="18" charset="0"/>
              </a:rPr>
              <a:t>(kai atsitiktinai pasirinktose vietose susižaloja žaidžiantys niekieno nekontroliuojami vaikai). </a:t>
            </a:r>
          </a:p>
          <a:p>
            <a:pPr algn="just">
              <a:buFont typeface="Arial" charset="0"/>
              <a:buChar char="•"/>
            </a:pPr>
            <a:r>
              <a:rPr lang="en-US" sz="2400">
                <a:solidFill>
                  <a:srgbClr val="8E795E"/>
                </a:solidFill>
                <a:latin typeface="Georgia" pitchFamily="18" charset="0"/>
              </a:rPr>
              <a:t>    </a:t>
            </a:r>
            <a:r>
              <a:rPr lang="en-US" sz="2400" b="1">
                <a:solidFill>
                  <a:srgbClr val="8E795E"/>
                </a:solidFill>
                <a:latin typeface="Georgia" pitchFamily="18" charset="0"/>
              </a:rPr>
              <a:t>Kitos traumos </a:t>
            </a:r>
            <a:r>
              <a:rPr lang="en-US" sz="2400">
                <a:solidFill>
                  <a:srgbClr val="2F2B20"/>
                </a:solidFill>
                <a:latin typeface="Georgia" pitchFamily="18" charset="0"/>
              </a:rPr>
              <a:t>(skendimas, elektros trauma, gaisras ir kt.)</a:t>
            </a:r>
          </a:p>
          <a:p>
            <a:pPr algn="just">
              <a:buFont typeface="Arial" charset="0"/>
              <a:buChar char="•"/>
            </a:pPr>
            <a:r>
              <a:rPr lang="en-US" sz="2400" b="1">
                <a:solidFill>
                  <a:srgbClr val="8E795E"/>
                </a:solidFill>
                <a:latin typeface="Georgia" pitchFamily="18" charset="0"/>
              </a:rPr>
              <a:t> </a:t>
            </a:r>
            <a:r>
              <a:rPr lang="lt-LT" sz="2400" b="1">
                <a:solidFill>
                  <a:srgbClr val="8E795E"/>
                </a:solidFill>
                <a:latin typeface="Georgia" pitchFamily="18" charset="0"/>
              </a:rPr>
              <a:t>Smurtinės </a:t>
            </a:r>
            <a:r>
              <a:rPr lang="en-US" sz="2400" b="1">
                <a:solidFill>
                  <a:srgbClr val="8E795E"/>
                </a:solidFill>
                <a:latin typeface="Georgia" pitchFamily="18" charset="0"/>
              </a:rPr>
              <a:t>traumos </a:t>
            </a:r>
            <a:r>
              <a:rPr lang="en-US" sz="2400">
                <a:solidFill>
                  <a:srgbClr val="2F2B20"/>
                </a:solidFill>
                <a:latin typeface="Georgia" pitchFamily="18" charset="0"/>
              </a:rPr>
              <a:t>(vaikas sumušamas, peršaunamas, patiria skesualinę prievartą)</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42938"/>
            <a:ext cx="8913813" cy="914400"/>
          </a:xfrm>
        </p:spPr>
        <p:txBody>
          <a:bodyPr>
            <a:normAutofit/>
          </a:bodyPr>
          <a:lstStyle/>
          <a:p>
            <a:r>
              <a:rPr lang="en-US" sz="3200" smtClean="0">
                <a:latin typeface="Georgia" pitchFamily="18" charset="0"/>
              </a:rPr>
              <a:t/>
            </a:r>
            <a:br>
              <a:rPr lang="en-US" sz="3200" smtClean="0">
                <a:latin typeface="Georgia" pitchFamily="18" charset="0"/>
              </a:rPr>
            </a:br>
            <a:r>
              <a:rPr lang="en-US" sz="3200" smtClean="0">
                <a:latin typeface="Georgia" pitchFamily="18" charset="0"/>
              </a:rPr>
              <a:t>Vaikų iki 19 m. išorinės mirties priežastys mirties priežastys Lietuvoje </a:t>
            </a:r>
            <a:br>
              <a:rPr lang="en-US" sz="3200" smtClean="0">
                <a:latin typeface="Georgia" pitchFamily="18" charset="0"/>
              </a:rPr>
            </a:br>
            <a:endParaRPr lang="en-US" sz="3200" smtClean="0">
              <a:latin typeface="Georgia" pitchFamily="18" charset="0"/>
            </a:endParaRPr>
          </a:p>
        </p:txBody>
      </p:sp>
      <p:pic>
        <p:nvPicPr>
          <p:cNvPr id="26626" name="Picture 4" descr="Screen Shot 2015-04-26 at 16.34.50.png"/>
          <p:cNvPicPr>
            <a:picLocks noChangeAspect="1"/>
          </p:cNvPicPr>
          <p:nvPr/>
        </p:nvPicPr>
        <p:blipFill>
          <a:blip r:embed="rId3"/>
          <a:srcRect/>
          <a:stretch>
            <a:fillRect/>
          </a:stretch>
        </p:blipFill>
        <p:spPr bwMode="auto">
          <a:xfrm>
            <a:off x="604838" y="1682750"/>
            <a:ext cx="7640637" cy="4338638"/>
          </a:xfrm>
          <a:prstGeom prst="rect">
            <a:avLst/>
          </a:prstGeom>
          <a:noFill/>
          <a:ln w="9525">
            <a:noFill/>
            <a:miter lim="800000"/>
            <a:headEnd/>
            <a:tailEnd/>
          </a:ln>
        </p:spPr>
      </p:pic>
      <p:sp>
        <p:nvSpPr>
          <p:cNvPr id="26627" name="TextBox 3"/>
          <p:cNvSpPr txBox="1">
            <a:spLocks noChangeArrowheads="1"/>
          </p:cNvSpPr>
          <p:nvPr/>
        </p:nvSpPr>
        <p:spPr bwMode="auto">
          <a:xfrm>
            <a:off x="0" y="6021388"/>
            <a:ext cx="8913813" cy="646112"/>
          </a:xfrm>
          <a:prstGeom prst="rect">
            <a:avLst/>
          </a:prstGeom>
          <a:noFill/>
          <a:ln w="9525">
            <a:noFill/>
            <a:miter lim="800000"/>
            <a:headEnd/>
            <a:tailEnd/>
          </a:ln>
        </p:spPr>
        <p:txBody>
          <a:bodyPr>
            <a:spAutoFit/>
          </a:bodyPr>
          <a:lstStyle/>
          <a:p>
            <a:r>
              <a:rPr lang="en-US" b="1">
                <a:latin typeface="Georgia" pitchFamily="18" charset="0"/>
              </a:rPr>
              <a:t>“Vaikų mirtingumo ir sužalojimų priežasčių Lietuvoje analizės” tyrimo duomenys.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Pavadinimas 1"/>
          <p:cNvSpPr>
            <a:spLocks noGrp="1"/>
          </p:cNvSpPr>
          <p:nvPr>
            <p:ph type="title"/>
          </p:nvPr>
        </p:nvSpPr>
        <p:spPr>
          <a:xfrm>
            <a:off x="0" y="546100"/>
            <a:ext cx="8913813" cy="914400"/>
          </a:xfrm>
        </p:spPr>
        <p:txBody>
          <a:bodyPr/>
          <a:lstStyle/>
          <a:p>
            <a:r>
              <a:rPr lang="lt-LT" smtClean="0"/>
              <a:t>Vaikų fiziologiniai ypatumai:</a:t>
            </a:r>
          </a:p>
        </p:txBody>
      </p:sp>
      <p:sp>
        <p:nvSpPr>
          <p:cNvPr id="28674" name="TextBox 3"/>
          <p:cNvSpPr txBox="1">
            <a:spLocks noChangeArrowheads="1"/>
          </p:cNvSpPr>
          <p:nvPr/>
        </p:nvSpPr>
        <p:spPr bwMode="auto">
          <a:xfrm>
            <a:off x="71438" y="1887538"/>
            <a:ext cx="9069387" cy="4402137"/>
          </a:xfrm>
          <a:prstGeom prst="rect">
            <a:avLst/>
          </a:prstGeom>
          <a:noFill/>
          <a:ln w="9525">
            <a:noFill/>
            <a:miter lim="800000"/>
            <a:headEnd/>
            <a:tailEnd/>
          </a:ln>
        </p:spPr>
        <p:txBody>
          <a:bodyPr>
            <a:spAutoFit/>
          </a:bodyPr>
          <a:lstStyle/>
          <a:p>
            <a:pPr marL="342900" indent="-342900">
              <a:buFont typeface="Arial" charset="0"/>
              <a:buChar char="•"/>
            </a:pPr>
            <a:r>
              <a:rPr lang="lt-LT" sz="2000">
                <a:latin typeface="Georgia" pitchFamily="18" charset="0"/>
                <a:ea typeface="ＭＳ Ｐゴシック" pitchFamily="34" charset="-128"/>
              </a:rPr>
              <a:t>Jų regėjimo kampas yra siauresnis negu suaugusiųjų.</a:t>
            </a:r>
          </a:p>
          <a:p>
            <a:pPr marL="342900" indent="-342900">
              <a:buFont typeface="Arial" charset="0"/>
              <a:buChar char="•"/>
            </a:pPr>
            <a:r>
              <a:rPr lang="lt-LT" sz="2000">
                <a:latin typeface="Georgia" pitchFamily="18" charset="0"/>
                <a:ea typeface="ＭＳ Ｐゴシック" pitchFamily="34" charset="-128"/>
              </a:rPr>
              <a:t>Vaikai negali aiškiai matyti tolimų objektų.</a:t>
            </a:r>
          </a:p>
          <a:p>
            <a:pPr marL="342900" indent="-342900">
              <a:buFont typeface="Arial" charset="0"/>
              <a:buChar char="•"/>
            </a:pPr>
            <a:r>
              <a:rPr lang="lt-LT" sz="2000">
                <a:latin typeface="Georgia" pitchFamily="18" charset="0"/>
                <a:ea typeface="ＭＳ Ｐゴシック" pitchFamily="34" charset="-128"/>
              </a:rPr>
              <a:t>Dar nesugeba pilnai integruoti vaizdo rezultatų ir jų suvokti.</a:t>
            </a:r>
          </a:p>
          <a:p>
            <a:pPr marL="342900" indent="-342900">
              <a:buFont typeface="Arial" charset="0"/>
              <a:buChar char="•"/>
            </a:pPr>
            <a:r>
              <a:rPr lang="lt-LT" sz="2000">
                <a:latin typeface="Georgia" pitchFamily="18" charset="0"/>
                <a:ea typeface="ＭＳ Ｐゴシック" pitchFamily="34" charset="-128"/>
              </a:rPr>
              <a:t>Jie linkę matyti atskiras detales, o ne visą vaizdą.</a:t>
            </a:r>
          </a:p>
          <a:p>
            <a:pPr marL="342900" indent="-342900">
              <a:buFont typeface="Arial" charset="0"/>
              <a:buChar char="•"/>
            </a:pPr>
            <a:r>
              <a:rPr lang="lt-LT" sz="2000">
                <a:latin typeface="Georgia" pitchFamily="18" charset="0"/>
                <a:ea typeface="ＭＳ Ｐゴシック" pitchFamily="34" charset="-128"/>
              </a:rPr>
              <a:t>Vaikams sunku įvertinti ir suvokti atvažiuojančios transporto priemonės riziką, kritimą nuo aukščio ir kitas traumų aplinkybes.</a:t>
            </a:r>
          </a:p>
          <a:p>
            <a:pPr marL="342900" indent="-342900">
              <a:buFont typeface="Arial" charset="0"/>
              <a:buChar char="•"/>
            </a:pPr>
            <a:r>
              <a:rPr lang="lt-LT" sz="2000">
                <a:latin typeface="Georgia" pitchFamily="18" charset="0"/>
                <a:ea typeface="ＭＳ Ｐゴシック" pitchFamily="34" charset="-128"/>
              </a:rPr>
              <a:t>Vaikai blogai įvertina garso šaltinį.</a:t>
            </a:r>
          </a:p>
          <a:p>
            <a:pPr marL="342900" indent="-342900">
              <a:buFont typeface="Arial" charset="0"/>
              <a:buChar char="•"/>
            </a:pPr>
            <a:r>
              <a:rPr lang="lt-LT" sz="2000">
                <a:latin typeface="Georgia" pitchFamily="18" charset="0"/>
                <a:ea typeface="ＭＳ Ｐゴシック" pitchFamily="34" charset="-128"/>
              </a:rPr>
              <a:t>Iki 12 metų amžiaus vaikai nelabai skiria, kur yra kairė, o kur dešinė.</a:t>
            </a:r>
          </a:p>
          <a:p>
            <a:pPr marL="342900" indent="-342900">
              <a:buFont typeface="Arial" charset="0"/>
              <a:buChar char="•"/>
            </a:pPr>
            <a:r>
              <a:rPr lang="lt-LT" sz="2000">
                <a:latin typeface="Georgia" pitchFamily="18" charset="0"/>
                <a:ea typeface="ＭＳ Ｐゴシック" pitchFamily="34" charset="-128"/>
              </a:rPr>
              <a:t>Jie nelabai geba teorines žinias pritaikyti praktinei veiklai.</a:t>
            </a:r>
          </a:p>
          <a:p>
            <a:pPr marL="342900" indent="-342900">
              <a:buFont typeface="Arial" charset="0"/>
              <a:buChar char="•"/>
            </a:pPr>
            <a:r>
              <a:rPr lang="lt-LT" sz="2000">
                <a:latin typeface="Georgia" pitchFamily="18" charset="0"/>
                <a:ea typeface="ＭＳ Ｐゴシック" pitchFamily="34" charset="-128"/>
              </a:rPr>
              <a:t>Jie linkę užmiršti, ko mokėsi. Jeigu nutinka kas įdomaus, vaikai veikia spontaniškai, daugiau koncentruoja dėmesį į vieną dalyką ir nekreipia į visus kitus.</a:t>
            </a:r>
          </a:p>
          <a:p>
            <a:pPr marL="342900" indent="-342900">
              <a:buFont typeface="Arial" charset="0"/>
              <a:buChar char="•"/>
            </a:pPr>
            <a:r>
              <a:rPr lang="lt-LT" sz="2000">
                <a:latin typeface="Georgia" pitchFamily="18" charset="0"/>
                <a:ea typeface="ＭＳ Ｐゴシック" pitchFamily="34" charset="-128"/>
              </a:rPr>
              <a:t>Sunkiau adaptuotis dėl fizinių priežasčių: Pvz., jie mažesni ir jų nesimato virš ar už automobilio bei kliūties.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12700" y="936625"/>
            <a:ext cx="8913813" cy="914400"/>
          </a:xfrm>
        </p:spPr>
        <p:txBody>
          <a:bodyPr rtlCol="0">
            <a:normAutofit fontScale="90000"/>
          </a:bodyPr>
          <a:lstStyle/>
          <a:p>
            <a:pPr fontAlgn="auto">
              <a:spcAft>
                <a:spcPts val="0"/>
              </a:spcAft>
              <a:defRPr/>
            </a:pPr>
            <a:r>
              <a:rPr lang="lt-LT"/>
              <a:t>Organizuojant prevencijos priemones, sužalojimai klasifikuojami:</a:t>
            </a:r>
          </a:p>
        </p:txBody>
      </p:sp>
      <p:sp>
        <p:nvSpPr>
          <p:cNvPr id="30722" name="TextBox 3"/>
          <p:cNvSpPr txBox="1">
            <a:spLocks noChangeArrowheads="1"/>
          </p:cNvSpPr>
          <p:nvPr/>
        </p:nvSpPr>
        <p:spPr bwMode="auto">
          <a:xfrm>
            <a:off x="44450" y="2170113"/>
            <a:ext cx="8726488" cy="3416300"/>
          </a:xfrm>
          <a:prstGeom prst="rect">
            <a:avLst/>
          </a:prstGeom>
          <a:noFill/>
          <a:ln w="9525">
            <a:noFill/>
            <a:miter lim="800000"/>
            <a:headEnd/>
            <a:tailEnd/>
          </a:ln>
        </p:spPr>
        <p:txBody>
          <a:bodyPr>
            <a:spAutoFit/>
          </a:bodyPr>
          <a:lstStyle/>
          <a:p>
            <a:pPr algn="just"/>
            <a:r>
              <a:rPr lang="lt-LT" sz="2400">
                <a:latin typeface="Georgia" pitchFamily="18" charset="0"/>
                <a:ea typeface="ＭＳ Ｐゴシック" pitchFamily="34" charset="-128"/>
              </a:rPr>
              <a:t>Organizuojant prevencijos priemones svarbu atsižvelgti ir į sužalojimų klasifikavimą pagal sužalojimo priežastis ir aplinkybes:</a:t>
            </a:r>
          </a:p>
          <a:p>
            <a:pPr marL="914400" lvl="1" indent="-457200" algn="just">
              <a:buFont typeface="Century Gothic" pitchFamily="34" charset="0"/>
              <a:buAutoNum type="arabicPeriod"/>
            </a:pPr>
            <a:r>
              <a:rPr lang="lt-LT" sz="2400">
                <a:latin typeface="Georgia" pitchFamily="18" charset="0"/>
                <a:ea typeface="ＭＳ Ｐゴシック" pitchFamily="34" charset="-128"/>
              </a:rPr>
              <a:t>sužalojimo mechanizmą, kokiomis aplinkybėmis įvyko sužalojimas (transporto įvykis, kritimas, paskendimas, gaisras);</a:t>
            </a:r>
          </a:p>
          <a:p>
            <a:pPr marL="914400" lvl="1" indent="-457200" algn="just">
              <a:buFont typeface="Century Gothic" pitchFamily="34" charset="0"/>
              <a:buAutoNum type="arabicPeriod"/>
            </a:pPr>
            <a:r>
              <a:rPr lang="lt-LT" sz="2400">
                <a:latin typeface="Georgia" pitchFamily="18" charset="0"/>
                <a:ea typeface="ＭＳ Ｐゴシック" pitchFamily="34" charset="-128"/>
              </a:rPr>
              <a:t>įvykio vietą (namuose, mokykloje, darbo vietoje, kelyje);</a:t>
            </a:r>
          </a:p>
          <a:p>
            <a:pPr marL="914400" lvl="1" indent="-457200" algn="just">
              <a:buFont typeface="Century Gothic" pitchFamily="34" charset="0"/>
              <a:buAutoNum type="arabicPeriod"/>
            </a:pPr>
            <a:r>
              <a:rPr lang="lt-LT" sz="2400">
                <a:latin typeface="Georgia" pitchFamily="18" charset="0"/>
                <a:ea typeface="ＭＳ Ｐゴシック" pitchFamily="34" charset="-128"/>
              </a:rPr>
              <a:t>veiklą, kurios metu patirtas sužalojimas (sportuojant, poilsiaujant, dirbant).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0" y="498475"/>
            <a:ext cx="8913813" cy="914400"/>
          </a:xfrm>
        </p:spPr>
        <p:txBody>
          <a:bodyPr>
            <a:normAutofit/>
          </a:bodyPr>
          <a:lstStyle/>
          <a:p>
            <a:r>
              <a:rPr lang="lt-LT" sz="3200" smtClean="0">
                <a:latin typeface="Georgia" pitchFamily="18" charset="0"/>
              </a:rPr>
              <a:t>Sužalojimai ugdymo įstaigose ir jų prevencija</a:t>
            </a:r>
            <a:endParaRPr lang="lt-LT" sz="3200" smtClean="0"/>
          </a:p>
        </p:txBody>
      </p:sp>
      <p:sp>
        <p:nvSpPr>
          <p:cNvPr id="4" name="TextBox 3"/>
          <p:cNvSpPr txBox="1"/>
          <p:nvPr/>
        </p:nvSpPr>
        <p:spPr>
          <a:xfrm>
            <a:off x="0" y="1450975"/>
            <a:ext cx="8928100" cy="5324475"/>
          </a:xfrm>
          <a:prstGeom prst="rect">
            <a:avLst/>
          </a:prstGeom>
        </p:spPr>
        <p:txBody>
          <a:bodyPr>
            <a:spAutoFit/>
          </a:bodyPr>
          <a:lstStyle/>
          <a:p>
            <a:pPr algn="just" fontAlgn="auto">
              <a:spcBef>
                <a:spcPts val="0"/>
              </a:spcBef>
              <a:spcAft>
                <a:spcPts val="0"/>
              </a:spcAft>
              <a:defRPr/>
            </a:pPr>
            <a:endParaRPr lang="lt-LT" sz="2000" dirty="0">
              <a:latin typeface="Georgia"/>
              <a:ea typeface="ＭＳ Ｐゴシック"/>
              <a:cs typeface="+mn-cs"/>
            </a:endParaRPr>
          </a:p>
          <a:p>
            <a:pPr marL="342900" indent="-342900" algn="just" fontAlgn="auto">
              <a:spcBef>
                <a:spcPts val="0"/>
              </a:spcBef>
              <a:spcAft>
                <a:spcPts val="0"/>
              </a:spcAft>
              <a:buFont typeface="Arial" panose="020B0604020202020204" pitchFamily="34" charset="0"/>
              <a:buChar char="•"/>
              <a:defRPr/>
            </a:pPr>
            <a:endParaRPr lang="lt-LT" sz="2000" dirty="0">
              <a:latin typeface="Georgia"/>
              <a:ea typeface="ＭＳ Ｐゴシック"/>
              <a:cs typeface="+mn-cs"/>
            </a:endParaRPr>
          </a:p>
          <a:p>
            <a:pPr marL="342900" indent="-342900" algn="just" fontAlgn="auto">
              <a:spcBef>
                <a:spcPts val="0"/>
              </a:spcBef>
              <a:spcAft>
                <a:spcPts val="0"/>
              </a:spcAft>
              <a:buFont typeface="Arial" panose="020B0604020202020204" pitchFamily="34" charset="0"/>
              <a:buChar char="•"/>
              <a:defRPr/>
            </a:pPr>
            <a:r>
              <a:rPr lang="lt-LT" sz="2400" dirty="0">
                <a:latin typeface="Georgia"/>
                <a:ea typeface="ＭＳ Ｐゴシック"/>
                <a:cs typeface="+mn-cs"/>
              </a:rPr>
              <a:t>Kai kurie sužalojimus nulemiantys rizikos veiksniai bendri visose ugdymo įstaigose, kiti būdingi tam tikriems užsiėmimas, tokiems kaip fizinio aktyvumo užsiėmimas, žaidimams kieme, grupėse, muzikiniai užsiėmimai. </a:t>
            </a:r>
          </a:p>
          <a:p>
            <a:pPr marL="342900" indent="-342900" algn="just" fontAlgn="auto">
              <a:spcBef>
                <a:spcPts val="0"/>
              </a:spcBef>
              <a:spcAft>
                <a:spcPts val="0"/>
              </a:spcAft>
              <a:buFont typeface="Arial" panose="020B0604020202020204" pitchFamily="34" charset="0"/>
              <a:buChar char="•"/>
              <a:defRPr/>
            </a:pPr>
            <a:endParaRPr lang="lt-LT" sz="2400" dirty="0">
              <a:latin typeface="Georgia"/>
              <a:ea typeface="ＭＳ Ｐゴシック"/>
              <a:cs typeface="+mn-cs"/>
            </a:endParaRPr>
          </a:p>
          <a:p>
            <a:pPr marL="285750" indent="-285750" algn="just" fontAlgn="auto">
              <a:spcBef>
                <a:spcPts val="0"/>
              </a:spcBef>
              <a:spcAft>
                <a:spcPts val="0"/>
              </a:spcAft>
              <a:buFont typeface="Arial" panose="020B0604020202020204" pitchFamily="34" charset="0"/>
              <a:buChar char="•"/>
              <a:defRPr/>
            </a:pPr>
            <a:r>
              <a:rPr lang="lt-LT" sz="2400" dirty="0">
                <a:latin typeface="Georgia"/>
                <a:ea typeface="ＭＳ Ｐゴシック"/>
                <a:cs typeface="+mn-cs"/>
              </a:rPr>
              <a:t>B</a:t>
            </a:r>
            <a:r>
              <a:rPr lang="lt-LT" sz="2400" dirty="0">
                <a:latin typeface="Georgia"/>
                <a:ea typeface="ＭＳ Ｐゴシック"/>
                <a:cs typeface="+mn-cs"/>
              </a:rPr>
              <a:t>endri </a:t>
            </a:r>
            <a:r>
              <a:rPr lang="lt-LT" sz="2400" dirty="0">
                <a:latin typeface="Georgia"/>
                <a:ea typeface="ＭＳ Ｐゴシック"/>
                <a:cs typeface="+mn-cs"/>
              </a:rPr>
              <a:t>aplinkos rizikos veiksniai:</a:t>
            </a:r>
          </a:p>
          <a:p>
            <a:pPr marL="742950" lvl="1" indent="-285750" algn="just" fontAlgn="auto">
              <a:spcBef>
                <a:spcPts val="0"/>
              </a:spcBef>
              <a:spcAft>
                <a:spcPts val="0"/>
              </a:spcAft>
              <a:buFont typeface="Arial" panose="020B0604020202020204" pitchFamily="34" charset="0"/>
              <a:buChar char="•"/>
              <a:defRPr/>
            </a:pPr>
            <a:r>
              <a:rPr lang="lt-LT" sz="2400" i="1" dirty="0">
                <a:latin typeface="Georgia"/>
                <a:ea typeface="ＭＳ Ｐゴシック"/>
                <a:cs typeface="+mn-cs"/>
              </a:rPr>
              <a:t>Perpildytos grupės</a:t>
            </a:r>
          </a:p>
          <a:p>
            <a:pPr marL="742950" lvl="1" indent="-285750" algn="just" fontAlgn="auto">
              <a:spcBef>
                <a:spcPts val="0"/>
              </a:spcBef>
              <a:spcAft>
                <a:spcPts val="0"/>
              </a:spcAft>
              <a:buFont typeface="Arial" panose="020B0604020202020204" pitchFamily="34" charset="0"/>
              <a:buChar char="•"/>
              <a:defRPr/>
            </a:pPr>
            <a:r>
              <a:rPr lang="lt-LT" sz="2400" i="1" dirty="0">
                <a:latin typeface="Georgia"/>
                <a:ea typeface="ＭＳ Ｐゴシック"/>
                <a:cs typeface="+mn-cs"/>
              </a:rPr>
              <a:t>Elektra</a:t>
            </a:r>
          </a:p>
          <a:p>
            <a:pPr marL="742950" lvl="1" indent="-285750" algn="just" fontAlgn="auto">
              <a:spcBef>
                <a:spcPts val="0"/>
              </a:spcBef>
              <a:spcAft>
                <a:spcPts val="0"/>
              </a:spcAft>
              <a:buFont typeface="Arial" panose="020B0604020202020204" pitchFamily="34" charset="0"/>
              <a:buChar char="•"/>
              <a:defRPr/>
            </a:pPr>
            <a:r>
              <a:rPr lang="lt-LT" sz="2400" dirty="0">
                <a:latin typeface="Georgia"/>
                <a:ea typeface="ＭＳ Ｐゴシック"/>
                <a:cs typeface="+mn-cs"/>
              </a:rPr>
              <a:t>Valymas ir priežiūra</a:t>
            </a:r>
          </a:p>
          <a:p>
            <a:pPr marL="742950" lvl="1" indent="-285750" algn="just" fontAlgn="auto">
              <a:spcBef>
                <a:spcPts val="0"/>
              </a:spcBef>
              <a:spcAft>
                <a:spcPts val="0"/>
              </a:spcAft>
              <a:buFont typeface="Arial" panose="020B0604020202020204" pitchFamily="34" charset="0"/>
              <a:buChar char="•"/>
              <a:defRPr/>
            </a:pPr>
            <a:r>
              <a:rPr lang="lt-LT" sz="2400" i="1" dirty="0">
                <a:latin typeface="Georgia"/>
                <a:ea typeface="ＭＳ Ｐゴシック"/>
                <a:cs typeface="+mn-cs"/>
              </a:rPr>
              <a:t>Fizinio aktyvumo užsiėmimai</a:t>
            </a:r>
          </a:p>
          <a:p>
            <a:pPr marL="742950" lvl="1" indent="-285750" algn="just" fontAlgn="auto">
              <a:spcBef>
                <a:spcPts val="0"/>
              </a:spcBef>
              <a:spcAft>
                <a:spcPts val="0"/>
              </a:spcAft>
              <a:buFont typeface="Arial" panose="020B0604020202020204" pitchFamily="34" charset="0"/>
              <a:buChar char="•"/>
              <a:defRPr/>
            </a:pPr>
            <a:r>
              <a:rPr lang="lt-LT" sz="2400" i="1" dirty="0">
                <a:latin typeface="Georgia"/>
                <a:ea typeface="ＭＳ Ｐゴシック"/>
                <a:cs typeface="+mn-cs"/>
              </a:rPr>
              <a:t>Ž</a:t>
            </a:r>
            <a:r>
              <a:rPr lang="lt-LT" sz="2400" i="1" dirty="0">
                <a:latin typeface="Georgia"/>
                <a:ea typeface="ＭＳ Ｐゴシック"/>
                <a:cs typeface="+mn-cs"/>
              </a:rPr>
              <a:t>aidimai </a:t>
            </a:r>
            <a:r>
              <a:rPr lang="lt-LT" sz="2400" i="1" dirty="0">
                <a:latin typeface="Georgia"/>
                <a:ea typeface="ＭＳ Ｐゴシック"/>
                <a:cs typeface="+mn-cs"/>
              </a:rPr>
              <a:t>kieme, grupėse</a:t>
            </a:r>
          </a:p>
          <a:p>
            <a:pPr fontAlgn="auto">
              <a:spcBef>
                <a:spcPts val="0"/>
              </a:spcBef>
              <a:spcAft>
                <a:spcPts val="0"/>
              </a:spcAft>
              <a:defRPr/>
            </a:pPr>
            <a:endParaRPr lang="lt-LT" dirty="0">
              <a:latin typeface="+mn-lt"/>
              <a:cs typeface="+mn-cs"/>
            </a:endParaRPr>
          </a:p>
          <a:p>
            <a:pPr fontAlgn="auto">
              <a:spcBef>
                <a:spcPts val="0"/>
              </a:spcBef>
              <a:spcAft>
                <a:spcPts val="0"/>
              </a:spcAft>
              <a:defRPr/>
            </a:pPr>
            <a:endParaRPr lang="lt-LT" dirty="0">
              <a:latin typeface="+mn-lt"/>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Pavadinimas 1"/>
          <p:cNvSpPr>
            <a:spLocks noGrp="1"/>
          </p:cNvSpPr>
          <p:nvPr>
            <p:ph type="title"/>
          </p:nvPr>
        </p:nvSpPr>
        <p:spPr>
          <a:xfrm>
            <a:off x="0" y="420688"/>
            <a:ext cx="8913813" cy="914400"/>
          </a:xfrm>
        </p:spPr>
        <p:txBody>
          <a:bodyPr/>
          <a:lstStyle/>
          <a:p>
            <a:r>
              <a:rPr lang="lt-LT" smtClean="0"/>
              <a:t>Sužalojimų prevencijos priemonės:</a:t>
            </a:r>
          </a:p>
        </p:txBody>
      </p:sp>
      <p:sp>
        <p:nvSpPr>
          <p:cNvPr id="34818" name="TextBox 3"/>
          <p:cNvSpPr txBox="1">
            <a:spLocks noChangeArrowheads="1"/>
          </p:cNvSpPr>
          <p:nvPr/>
        </p:nvSpPr>
        <p:spPr bwMode="auto">
          <a:xfrm>
            <a:off x="61913" y="1450975"/>
            <a:ext cx="8851900" cy="2892425"/>
          </a:xfrm>
          <a:prstGeom prst="rect">
            <a:avLst/>
          </a:prstGeom>
          <a:noFill/>
          <a:ln w="9525">
            <a:noFill/>
            <a:miter lim="800000"/>
            <a:headEnd/>
            <a:tailEnd/>
          </a:ln>
        </p:spPr>
        <p:txBody>
          <a:bodyPr>
            <a:spAutoFit/>
          </a:bodyPr>
          <a:lstStyle/>
          <a:p>
            <a:pPr marL="285750" indent="-285750" algn="just">
              <a:buFont typeface="Arial" charset="0"/>
              <a:buChar char="•"/>
            </a:pPr>
            <a:r>
              <a:rPr lang="lt-LT" sz="2000">
                <a:latin typeface="Georgia" pitchFamily="18" charset="0"/>
                <a:ea typeface="ＭＳ Ｐゴシック" pitchFamily="34" charset="-128"/>
                <a:cs typeface="Georgia" pitchFamily="18" charset="0"/>
              </a:rPr>
              <a:t>Sužalojimus švietimo įstaigose reglamentuoja Moksleivių nelaimingų atsitikimų tyrimo, registravimo ir apskaitos nuostatai, patvirtinti Lietuvos Respublikos švietimo ir mokslo ministro 2000 m. vasario 11 d. įsakymu Nr. 1113 (Žin., 2000, Nr. 15-403).</a:t>
            </a:r>
          </a:p>
          <a:p>
            <a:pPr marL="285750" indent="-285750" algn="just">
              <a:buFont typeface="Arial" charset="0"/>
              <a:buChar char="•"/>
            </a:pPr>
            <a:r>
              <a:rPr lang="lt-LT" sz="2000">
                <a:latin typeface="Georgia" pitchFamily="18" charset="0"/>
                <a:ea typeface="ＭＳ Ｐゴシック" pitchFamily="34" charset="-128"/>
                <a:cs typeface="Georgia" pitchFamily="18" charset="0"/>
              </a:rPr>
              <a:t>Svarbu vykdyti sužalojimų, įvykstančių ugdymo proceso metu registravimą, analizuoti jų priežastis ir aptarti su bendruomenės nariais</a:t>
            </a:r>
          </a:p>
          <a:p>
            <a:pPr marL="285750" indent="-285750" algn="just">
              <a:buFont typeface="Arial" charset="0"/>
              <a:buChar char="•"/>
            </a:pPr>
            <a:r>
              <a:rPr lang="lt-LT" sz="2000">
                <a:latin typeface="Georgia" pitchFamily="18" charset="0"/>
                <a:ea typeface="ＭＳ Ｐゴシック" pitchFamily="34" charset="-128"/>
                <a:cs typeface="Georgia" pitchFamily="18" charset="0"/>
              </a:rPr>
              <a:t>Sužalojimų, kurių neapima Moksleivių nelaimingų atsitikimų tyrimo, registravimo ir </a:t>
            </a:r>
            <a:r>
              <a:rPr lang="pt-BR" sz="2000">
                <a:latin typeface="Georgia" pitchFamily="18" charset="0"/>
                <a:ea typeface="ＭＳ Ｐゴシック" pitchFamily="34" charset="-128"/>
                <a:cs typeface="Georgia" pitchFamily="18" charset="0"/>
              </a:rPr>
              <a:t>apskaitos nuostatai, registracijos </a:t>
            </a:r>
            <a:r>
              <a:rPr lang="lt-LT" sz="2000">
                <a:latin typeface="Georgia" pitchFamily="18" charset="0"/>
                <a:ea typeface="ＭＳ Ｐゴシック" pitchFamily="34" charset="-128"/>
                <a:cs typeface="Georgia" pitchFamily="18" charset="0"/>
              </a:rPr>
              <a:t>pavyzdys.</a:t>
            </a:r>
            <a:br>
              <a:rPr lang="lt-LT" sz="2000">
                <a:latin typeface="Georgia" pitchFamily="18" charset="0"/>
                <a:ea typeface="ＭＳ Ｐゴシック" pitchFamily="34" charset="-128"/>
                <a:cs typeface="Georgia" pitchFamily="18" charset="0"/>
              </a:rPr>
            </a:br>
            <a:endParaRPr lang="lt-LT" sz="2200">
              <a:latin typeface="Calibri" pitchFamily="34" charset="0"/>
              <a:ea typeface="ＭＳ Ｐゴシック" pitchFamily="34" charset="-128"/>
              <a:cs typeface="Georgia" pitchFamily="18" charset="0"/>
            </a:endParaRPr>
          </a:p>
        </p:txBody>
      </p:sp>
      <p:graphicFrame>
        <p:nvGraphicFramePr>
          <p:cNvPr id="5" name="Table 4"/>
          <p:cNvGraphicFramePr>
            <a:graphicFrameLocks noGrp="1"/>
          </p:cNvGraphicFramePr>
          <p:nvPr/>
        </p:nvGraphicFramePr>
        <p:xfrm>
          <a:off x="238125" y="4613275"/>
          <a:ext cx="8675688" cy="1889125"/>
        </p:xfrm>
        <a:graphic>
          <a:graphicData uri="http://schemas.openxmlformats.org/drawingml/2006/table">
            <a:tbl>
              <a:tblPr/>
              <a:tblGrid>
                <a:gridCol w="598385">
                  <a:extLst>
                    <a:ext uri="{9D8B030D-6E8A-4147-A177-3AD203B41FA5}"/>
                  </a:extLst>
                </a:gridCol>
                <a:gridCol w="1008759">
                  <a:extLst>
                    <a:ext uri="{9D8B030D-6E8A-4147-A177-3AD203B41FA5}"/>
                  </a:extLst>
                </a:gridCol>
                <a:gridCol w="1010567">
                  <a:extLst>
                    <a:ext uri="{9D8B030D-6E8A-4147-A177-3AD203B41FA5}"/>
                  </a:extLst>
                </a:gridCol>
                <a:gridCol w="1008759">
                  <a:extLst>
                    <a:ext uri="{9D8B030D-6E8A-4147-A177-3AD203B41FA5}"/>
                  </a:extLst>
                </a:gridCol>
                <a:gridCol w="1010566">
                  <a:extLst>
                    <a:ext uri="{9D8B030D-6E8A-4147-A177-3AD203B41FA5}"/>
                  </a:extLst>
                </a:gridCol>
                <a:gridCol w="1008759">
                  <a:extLst>
                    <a:ext uri="{9D8B030D-6E8A-4147-A177-3AD203B41FA5}"/>
                  </a:extLst>
                </a:gridCol>
                <a:gridCol w="1010567">
                  <a:extLst>
                    <a:ext uri="{9D8B030D-6E8A-4147-A177-3AD203B41FA5}"/>
                  </a:extLst>
                </a:gridCol>
                <a:gridCol w="1008759">
                  <a:extLst>
                    <a:ext uri="{9D8B030D-6E8A-4147-A177-3AD203B41FA5}"/>
                  </a:extLst>
                </a:gridCol>
                <a:gridCol w="1010566">
                  <a:extLst>
                    <a:ext uri="{9D8B030D-6E8A-4147-A177-3AD203B41FA5}"/>
                  </a:extLst>
                </a:gridCol>
              </a:tblGrid>
              <a:tr h="183468">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Eil. Nr.</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Data</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Duomenys apie nukentėjusįjį</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Duomenys apie sužalojimą</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extLst>
              </a:tr>
              <a:tr h="1087775">
                <a:tc vMerge="1">
                  <a:txBody>
                    <a:bodyPr/>
                    <a:lstStyle/>
                    <a:p>
                      <a:endParaRPr lang="en-US"/>
                    </a:p>
                  </a:txBody>
                  <a:tcPr/>
                </a:tc>
                <a:tc vMerge="1">
                  <a:txBody>
                    <a:bodyPr/>
                    <a:lstStyle/>
                    <a:p>
                      <a:endParaRPr 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dirty="0">
                          <a:ln>
                            <a:noFill/>
                          </a:ln>
                          <a:solidFill>
                            <a:schemeClr val="tx1"/>
                          </a:solidFill>
                          <a:effectLst/>
                          <a:latin typeface="Calibri" charset="0"/>
                          <a:ea typeface="ＭＳ Ｐゴシック" charset="0"/>
                          <a:cs typeface="Arial" charset="0"/>
                        </a:rPr>
                        <a:t>Lytis</a:t>
                      </a:r>
                      <a:endParaRPr kumimoji="0" lang="en-US" sz="10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Amžius</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dirty="0" smtClean="0">
                          <a:ln>
                            <a:noFill/>
                          </a:ln>
                          <a:solidFill>
                            <a:schemeClr val="tx1"/>
                          </a:solidFill>
                          <a:effectLst/>
                          <a:latin typeface="Calibri" charset="0"/>
                          <a:ea typeface="ＭＳ Ｐゴシック" charset="0"/>
                          <a:cs typeface="Arial" charset="0"/>
                        </a:rPr>
                        <a:t>Grupė</a:t>
                      </a:r>
                      <a:endParaRPr kumimoji="0" lang="en-US" sz="10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dirty="0">
                          <a:ln>
                            <a:noFill/>
                          </a:ln>
                          <a:solidFill>
                            <a:schemeClr val="tx1"/>
                          </a:solidFill>
                          <a:effectLst/>
                          <a:latin typeface="Calibri" charset="0"/>
                          <a:ea typeface="ＭＳ Ｐゴシック" charset="0"/>
                          <a:cs typeface="Arial" charset="0"/>
                        </a:rPr>
                        <a:t>Įvykio, kurio metu sužalotas </a:t>
                      </a:r>
                      <a:r>
                        <a:rPr kumimoji="0" lang="lt-LT" sz="1000" b="0" i="0" u="none" strike="noStrike" cap="none" normalizeH="0" baseline="0" dirty="0" smtClean="0">
                          <a:ln>
                            <a:noFill/>
                          </a:ln>
                          <a:solidFill>
                            <a:schemeClr val="tx1"/>
                          </a:solidFill>
                          <a:effectLst/>
                          <a:latin typeface="Calibri" charset="0"/>
                          <a:ea typeface="ＭＳ Ｐゴシック" charset="0"/>
                          <a:cs typeface="Arial" charset="0"/>
                        </a:rPr>
                        <a:t>ugdytinis, </a:t>
                      </a:r>
                      <a:r>
                        <a:rPr kumimoji="0" lang="lt-LT" sz="1000" b="0" i="0" u="none" strike="noStrike" cap="none" normalizeH="0" baseline="0" dirty="0">
                          <a:ln>
                            <a:noFill/>
                          </a:ln>
                          <a:solidFill>
                            <a:schemeClr val="tx1"/>
                          </a:solidFill>
                          <a:effectLst/>
                          <a:latin typeface="Calibri" charset="0"/>
                          <a:ea typeface="ＭＳ Ｐゴシック" charset="0"/>
                          <a:cs typeface="Arial" charset="0"/>
                        </a:rPr>
                        <a:t>vieta</a:t>
                      </a:r>
                      <a:endParaRPr kumimoji="0" lang="en-US" sz="10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dirty="0">
                          <a:ln>
                            <a:noFill/>
                          </a:ln>
                          <a:solidFill>
                            <a:schemeClr val="tx1"/>
                          </a:solidFill>
                          <a:effectLst/>
                          <a:latin typeface="Calibri" charset="0"/>
                          <a:ea typeface="ＭＳ Ｐゴシック" charset="0"/>
                          <a:cs typeface="Arial" charset="0"/>
                        </a:rPr>
                        <a:t>Sužalojimo pobūdis</a:t>
                      </a:r>
                      <a:endParaRPr kumimoji="0" lang="en-US" sz="10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Sužalojimo lokalizacija</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dirty="0">
                          <a:ln>
                            <a:noFill/>
                          </a:ln>
                          <a:solidFill>
                            <a:schemeClr val="tx1"/>
                          </a:solidFill>
                          <a:effectLst/>
                          <a:latin typeface="Calibri" charset="0"/>
                          <a:ea typeface="ＭＳ Ｐゴシック" charset="0"/>
                          <a:cs typeface="Arial" charset="0"/>
                        </a:rPr>
                        <a:t>Sužalojimo mechanizmas ir aplinkybės (trumpai aprašyti)</a:t>
                      </a:r>
                      <a:endParaRPr kumimoji="0" lang="en-US" sz="10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30895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1</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2</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3</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4</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5</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6</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7</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8</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9</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r h="30895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 </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 </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 </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 </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dirty="0">
                          <a:ln>
                            <a:noFill/>
                          </a:ln>
                          <a:solidFill>
                            <a:schemeClr val="tx1"/>
                          </a:solidFill>
                          <a:effectLst/>
                          <a:latin typeface="Calibri" charset="0"/>
                          <a:ea typeface="ＭＳ Ｐゴシック" charset="0"/>
                          <a:cs typeface="Arial" charset="0"/>
                        </a:rPr>
                        <a:t> </a:t>
                      </a:r>
                      <a:endParaRPr kumimoji="0" lang="en-US" sz="10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 </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 </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a:ln>
                            <a:noFill/>
                          </a:ln>
                          <a:solidFill>
                            <a:schemeClr val="tx1"/>
                          </a:solidFill>
                          <a:effectLst/>
                          <a:latin typeface="Calibri" charset="0"/>
                          <a:ea typeface="ＭＳ Ｐゴシック" charset="0"/>
                          <a:cs typeface="Arial" charset="0"/>
                        </a:rPr>
                        <a:t> </a:t>
                      </a:r>
                      <a:endParaRPr kumimoji="0" lang="en-US" sz="1000" b="0" i="0" u="none" strike="noStrike" cap="none" normalizeH="0" baseline="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lt-LT" sz="1000" b="0" i="0" u="none" strike="noStrike" cap="none" normalizeH="0" baseline="0" dirty="0">
                          <a:ln>
                            <a:noFill/>
                          </a:ln>
                          <a:solidFill>
                            <a:schemeClr val="tx1"/>
                          </a:solidFill>
                          <a:effectLst/>
                          <a:latin typeface="Calibri" charset="0"/>
                          <a:ea typeface="ＭＳ Ｐゴシック" charset="0"/>
                          <a:cs typeface="Arial" charset="0"/>
                        </a:rPr>
                        <a:t> </a:t>
                      </a:r>
                      <a:endParaRPr kumimoji="0" lang="en-US" sz="1000" b="0" i="0" u="none" strike="noStrike" cap="none" normalizeH="0" baseline="0" dirty="0">
                        <a:ln>
                          <a:noFill/>
                        </a:ln>
                        <a:solidFill>
                          <a:schemeClr val="tx1"/>
                        </a:solidFill>
                        <a:effectLst/>
                        <a:latin typeface="Times New Roman" charset="0"/>
                        <a:ea typeface="ＭＳ Ｐゴシック" charset="0"/>
                        <a:cs typeface="Times New Roman" charset="0"/>
                      </a:endParaRPr>
                    </a:p>
                  </a:txBody>
                  <a:tcPr marL="57871" marR="578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extLst>
              </a:tr>
            </a:tbl>
          </a:graphicData>
        </a:graphic>
      </p:graphicFrame>
      <p:sp>
        <p:nvSpPr>
          <p:cNvPr id="34864" name="Rectangle 2"/>
          <p:cNvSpPr>
            <a:spLocks noChangeArrowheads="1"/>
          </p:cNvSpPr>
          <p:nvPr/>
        </p:nvSpPr>
        <p:spPr bwMode="auto">
          <a:xfrm>
            <a:off x="2581275" y="4129088"/>
            <a:ext cx="4940300" cy="368300"/>
          </a:xfrm>
          <a:prstGeom prst="rect">
            <a:avLst/>
          </a:prstGeom>
          <a:noFill/>
          <a:ln w="9525">
            <a:noFill/>
            <a:miter lim="800000"/>
            <a:headEnd/>
            <a:tailEnd/>
          </a:ln>
        </p:spPr>
        <p:txBody>
          <a:bodyPr>
            <a:spAutoFit/>
          </a:bodyPr>
          <a:lstStyle/>
          <a:p>
            <a:r>
              <a:rPr lang="lt-LT" b="1">
                <a:latin typeface="Georgia" pitchFamily="18" charset="0"/>
                <a:ea typeface="ＭＳ Ｐゴシック" pitchFamily="34" charset="-128"/>
                <a:cs typeface="Georgia" pitchFamily="18" charset="0"/>
              </a:rPr>
              <a:t>Sužalojimų registracijos žurnalas</a:t>
            </a:r>
            <a:endParaRPr lang="en-US" b="1">
              <a:latin typeface="Century Gothic" pitchFamily="34" charset="0"/>
              <a:ea typeface="ＭＳ Ｐゴシック" pitchFamily="34" charset="-128"/>
              <a:cs typeface="Georgia"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erception">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Perception">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erception">
      <a:fillStyleLst>
        <a:solidFill>
          <a:schemeClr val="phClr"/>
        </a:solidFill>
        <a:solidFill>
          <a:schemeClr val="phClr">
            <a:shade val="90000"/>
          </a:schemeClr>
        </a:solidFill>
        <a:solidFill>
          <a:schemeClr val="phClr">
            <a:shade val="80000"/>
          </a:schemeClr>
        </a:solidFill>
      </a:fillStyleLst>
      <a:lnStyleLst>
        <a:ln w="12700" cap="flat" cmpd="sng" algn="ctr">
          <a:solidFill>
            <a:schemeClr val="phClr">
              <a:satMod val="105000"/>
            </a:schemeClr>
          </a:solidFill>
          <a:prstDash val="solid"/>
        </a:ln>
        <a:ln w="25400" cap="flat" cmpd="sng" algn="ctr">
          <a:solidFill>
            <a:schemeClr val="phClr"/>
          </a:solidFill>
          <a:prstDash val="solid"/>
        </a:ln>
        <a:ln w="25400" cap="flat" cmpd="sng" algn="ctr">
          <a:solidFill>
            <a:schemeClr val="phClr">
              <a:alpha val="80000"/>
            </a:schemeClr>
          </a:solidFill>
          <a:prstDash val="solid"/>
        </a:ln>
      </a:lnStyleLst>
      <a:effectStyleLst>
        <a:effectStyle>
          <a:effectLst/>
        </a:effectStyle>
        <a:effectStyle>
          <a:effectLst/>
          <a:scene3d>
            <a:camera prst="obliqueTopRight"/>
            <a:lightRig rig="threePt" dir="tl"/>
          </a:scene3d>
          <a:sp3d>
            <a:bevelT w="25400" h="25400"/>
          </a:sp3d>
        </a:effectStyle>
        <a:effectStyle>
          <a:effectLst/>
          <a:scene3d>
            <a:camera prst="perspectiveFront" fov="4200000"/>
            <a:lightRig rig="balanced" dir="tl">
              <a:rot lat="0" lon="0" rev="18600000"/>
            </a:lightRig>
          </a:scene3d>
          <a:sp3d prstMaterial="metal">
            <a:bevelT w="63500" h="50800" prst="angle"/>
          </a:sp3d>
        </a:effectStyle>
      </a:effectStyleLst>
      <a:bgFillStyleLst>
        <a:solidFill>
          <a:schemeClr val="phClr">
            <a:tint val="90000"/>
          </a:schemeClr>
        </a:solidFill>
        <a:solidFill>
          <a:schemeClr val="phClr">
            <a:tint val="50000"/>
          </a:schemeClr>
        </a:solidFill>
        <a:solidFill>
          <a:schemeClr val="phClr">
            <a:shade val="60000"/>
          </a:schemeClr>
        </a:soli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507</TotalTime>
  <Words>904</Words>
  <Application>Microsoft Macintosh PowerPoint</Application>
  <PresentationFormat>On-screen Show (4:3)</PresentationFormat>
  <Paragraphs>157</Paragraphs>
  <Slides>13</Slides>
  <Notes>13</Notes>
  <HiddenSlides>0</HiddenSlides>
  <MMClips>0</MMClips>
  <ScaleCrop>false</ScaleCrop>
  <HeadingPairs>
    <vt:vector size="6" baseType="variant">
      <vt:variant>
        <vt:lpstr>Fonts Used</vt:lpstr>
      </vt:variant>
      <vt:variant>
        <vt:i4>8</vt:i4>
      </vt:variant>
      <vt:variant>
        <vt:lpstr>Design Template</vt:lpstr>
      </vt:variant>
      <vt:variant>
        <vt:i4>6</vt:i4>
      </vt:variant>
      <vt:variant>
        <vt:lpstr>Slide Titles</vt:lpstr>
      </vt:variant>
      <vt:variant>
        <vt:i4>13</vt:i4>
      </vt:variant>
    </vt:vector>
  </HeadingPairs>
  <TitlesOfParts>
    <vt:vector size="27" baseType="lpstr">
      <vt:lpstr>Century Gothic</vt:lpstr>
      <vt:lpstr>Arial</vt:lpstr>
      <vt:lpstr>Wingdings 2</vt:lpstr>
      <vt:lpstr>Calibri</vt:lpstr>
      <vt:lpstr>Georgia</vt:lpstr>
      <vt:lpstr>Garamond</vt:lpstr>
      <vt:lpstr>ＭＳ Ｐゴシック</vt:lpstr>
      <vt:lpstr>Times New Roman</vt:lpstr>
      <vt:lpstr>Perception</vt:lpstr>
      <vt:lpstr>Perception</vt:lpstr>
      <vt:lpstr>Perception</vt:lpstr>
      <vt:lpstr>Perception</vt:lpstr>
      <vt:lpstr>Perception</vt:lpstr>
      <vt:lpstr>Perception</vt:lpstr>
      <vt:lpstr>Vaikų traumos, sužalojimų prevencija</vt:lpstr>
      <vt:lpstr>Vaikų traumatizmas Lietuvoje</vt:lpstr>
      <vt:lpstr>Vaikų traumatizmas Lietuvoje</vt:lpstr>
      <vt:lpstr>Paprastai vaikų traumos suskirstomos pagal šias priežastis: </vt:lpstr>
      <vt:lpstr> Vaikų iki 19 m. išorinės mirties priežastys mirties priežastys Lietuvoje  </vt:lpstr>
      <vt:lpstr>Vaikų fiziologiniai ypatumai:</vt:lpstr>
      <vt:lpstr>Organizuojant prevencijos priemones, sužalojimai klasifikuojami:</vt:lpstr>
      <vt:lpstr>Sužalojimai ugdymo įstaigose ir jų prevencija</vt:lpstr>
      <vt:lpstr>Sužalojimų prevencijos priemonės:</vt:lpstr>
      <vt:lpstr>Sužalojimų prevencijos priemonės:</vt:lpstr>
      <vt:lpstr>Rekomendacijos</vt:lpstr>
      <vt:lpstr>Literatūra:</vt:lpstr>
      <vt:lpstr>AČIŪ UŽ DĖMESĮ</vt:lpstr>
    </vt:vector>
  </TitlesOfParts>
  <Company>student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Vaikų traumos, traumatizmas ir profilaktika</dc:title>
  <dc:creator>Jurgita Mikoliūnienė</dc:creator>
  <cp:lastModifiedBy>Vartotojas</cp:lastModifiedBy>
  <cp:revision>33</cp:revision>
  <dcterms:created xsi:type="dcterms:W3CDTF">2015-04-26T11:09:33Z</dcterms:created>
  <dcterms:modified xsi:type="dcterms:W3CDTF">2015-05-18T21:35:04Z</dcterms:modified>
</cp:coreProperties>
</file>