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8288000" cy="10287000"/>
  <p:notesSz cx="6858000" cy="9144000"/>
  <p:embeddedFontLst>
    <p:embeddedFont>
      <p:font typeface="Open Sans" panose="020B0604020202020204" charset="0"/>
      <p:regular r:id="rId21"/>
    </p:embeddedFont>
    <p:embeddedFont>
      <p:font typeface="Times New Roman MT" panose="020B0604020202020204" charset="-70"/>
      <p:regular r:id="rId22"/>
    </p:embeddedFont>
    <p:embeddedFont>
      <p:font typeface="Open Sans Italics" panose="020B0604020202020204" charset="0"/>
      <p:regular r:id="rId23"/>
    </p:embeddedFont>
    <p:embeddedFont>
      <p:font typeface="Calibri" panose="020F0502020204030204" pitchFamily="34" charset="0"/>
      <p:regular r:id="rId24"/>
      <p:bold r:id="rId25"/>
      <p:italic r:id="rId26"/>
      <p:boldItalic r:id="rId27"/>
    </p:embeddedFont>
    <p:embeddedFont>
      <p:font typeface="Open Sans Bold" panose="020B0604020202020204" charset="0"/>
      <p:regular r:id="rId28"/>
    </p:embeddedFont>
    <p:embeddedFont>
      <p:font typeface="Open Sans Bold Italics" panose="020B0604020202020204" charset="0"/>
      <p:regular r:id="rId29"/>
    </p:embeddedFont>
    <p:embeddedFont>
      <p:font typeface="Times New Roman MT Bold" panose="020B0604020202020204" charset="-70"/>
      <p:regular r:id="rId30"/>
    </p:embeddedFont>
    <p:embeddedFont>
      <p:font typeface="Times New Roman MT Italics" panose="020B0604020202020204" charset="-7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4" d="100"/>
          <a:sy n="74" d="100"/>
        </p:scale>
        <p:origin x="53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30.sv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7.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5" y="0"/>
            <a:ext cx="18288000" cy="1218438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2"/>
            <a:stretch>
              <a:fillRect/>
            </a:stretch>
          </a:blipFill>
        </p:spPr>
        <p:txBody>
          <a:bodyPr/>
          <a:lstStyle/>
          <a:p>
            <a:endParaRPr lang="en-GB"/>
          </a:p>
        </p:txBody>
      </p:sp>
      <p:sp>
        <p:nvSpPr>
          <p:cNvPr id="3" name="Freeform 3"/>
          <p:cNvSpPr/>
          <p:nvPr/>
        </p:nvSpPr>
        <p:spPr>
          <a:xfrm>
            <a:off x="385847" y="192246"/>
            <a:ext cx="1937064" cy="940665"/>
          </a:xfrm>
          <a:custGeom>
            <a:avLst/>
            <a:gdLst/>
            <a:ahLst/>
            <a:cxnLst/>
            <a:rect l="l" t="t" r="r" b="b"/>
            <a:pathLst>
              <a:path w="1937064" h="940665">
                <a:moveTo>
                  <a:pt x="0" y="0"/>
                </a:moveTo>
                <a:lnTo>
                  <a:pt x="1937064" y="0"/>
                </a:lnTo>
                <a:lnTo>
                  <a:pt x="1937064" y="940664"/>
                </a:lnTo>
                <a:lnTo>
                  <a:pt x="0" y="940664"/>
                </a:lnTo>
                <a:lnTo>
                  <a:pt x="0" y="0"/>
                </a:lnTo>
                <a:close/>
              </a:path>
            </a:pathLst>
          </a:custGeom>
          <a:blipFill>
            <a:blip r:embed="rId3"/>
            <a:stretch>
              <a:fillRect l="-10035" t="-19220" r="-11459" b="-26201"/>
            </a:stretch>
          </a:blipFill>
        </p:spPr>
        <p:txBody>
          <a:bodyPr/>
          <a:lstStyle/>
          <a:p>
            <a:endParaRPr lang="en-GB"/>
          </a:p>
        </p:txBody>
      </p:sp>
      <p:sp>
        <p:nvSpPr>
          <p:cNvPr id="4" name="Freeform 4"/>
          <p:cNvSpPr/>
          <p:nvPr/>
        </p:nvSpPr>
        <p:spPr>
          <a:xfrm>
            <a:off x="2621102" y="53126"/>
            <a:ext cx="993086" cy="1079784"/>
          </a:xfrm>
          <a:custGeom>
            <a:avLst/>
            <a:gdLst/>
            <a:ahLst/>
            <a:cxnLst/>
            <a:rect l="l" t="t" r="r" b="b"/>
            <a:pathLst>
              <a:path w="993086" h="1079784">
                <a:moveTo>
                  <a:pt x="0" y="0"/>
                </a:moveTo>
                <a:lnTo>
                  <a:pt x="993086" y="0"/>
                </a:lnTo>
                <a:lnTo>
                  <a:pt x="993086" y="1079784"/>
                </a:lnTo>
                <a:lnTo>
                  <a:pt x="0" y="1079784"/>
                </a:lnTo>
                <a:lnTo>
                  <a:pt x="0" y="0"/>
                </a:lnTo>
                <a:close/>
              </a:path>
            </a:pathLst>
          </a:custGeom>
          <a:blipFill>
            <a:blip r:embed="rId4"/>
            <a:stretch>
              <a:fillRect l="-78418" t="-17059" r="-83072" b="-23029"/>
            </a:stretch>
          </a:blipFill>
        </p:spPr>
        <p:txBody>
          <a:bodyPr/>
          <a:lstStyle/>
          <a:p>
            <a:endParaRPr lang="en-GB"/>
          </a:p>
        </p:txBody>
      </p:sp>
      <p:sp>
        <p:nvSpPr>
          <p:cNvPr id="5" name="TextBox 5"/>
          <p:cNvSpPr txBox="1"/>
          <p:nvPr/>
        </p:nvSpPr>
        <p:spPr>
          <a:xfrm>
            <a:off x="488798" y="8077261"/>
            <a:ext cx="5378602" cy="371320"/>
          </a:xfrm>
          <a:prstGeom prst="rect">
            <a:avLst/>
          </a:prstGeom>
        </p:spPr>
        <p:txBody>
          <a:bodyPr wrap="square" lIns="0" tIns="0" rIns="0" bIns="0" rtlCol="0" anchor="t">
            <a:spAutoFit/>
          </a:bodyPr>
          <a:lstStyle/>
          <a:p>
            <a:pPr algn="ctr">
              <a:lnSpc>
                <a:spcPts val="2811"/>
              </a:lnSpc>
              <a:spcBef>
                <a:spcPct val="0"/>
              </a:spcBef>
            </a:pPr>
            <a:r>
              <a:rPr lang="en-US" sz="2811" b="1" dirty="0">
                <a:solidFill>
                  <a:srgbClr val="FFFFFF"/>
                </a:solidFill>
                <a:latin typeface="Times New Roman MT Bold"/>
                <a:ea typeface="Times New Roman MT Bold"/>
                <a:cs typeface="Times New Roman MT Bold"/>
                <a:sym typeface="Times New Roman MT Bold"/>
              </a:rPr>
              <a:t>doc. dr. Sergejus Neifachas</a:t>
            </a:r>
          </a:p>
        </p:txBody>
      </p:sp>
      <p:sp>
        <p:nvSpPr>
          <p:cNvPr id="6" name="TextBox 6"/>
          <p:cNvSpPr txBox="1"/>
          <p:nvPr/>
        </p:nvSpPr>
        <p:spPr>
          <a:xfrm>
            <a:off x="1191587" y="8432558"/>
            <a:ext cx="4845202" cy="1210330"/>
          </a:xfrm>
          <a:prstGeom prst="rect">
            <a:avLst/>
          </a:prstGeom>
        </p:spPr>
        <p:txBody>
          <a:bodyPr wrap="square" lIns="0" tIns="0" rIns="0" bIns="0" rtlCol="0" anchor="t">
            <a:spAutoFit/>
          </a:bodyPr>
          <a:lstStyle/>
          <a:p>
            <a:pPr algn="l">
              <a:lnSpc>
                <a:spcPts val="3143"/>
              </a:lnSpc>
            </a:pPr>
            <a:r>
              <a:rPr lang="lt-LT" sz="2311" i="1" noProof="0" dirty="0">
                <a:solidFill>
                  <a:srgbClr val="FFFFFF"/>
                </a:solidFill>
                <a:latin typeface="Times New Roman MT Italics"/>
                <a:ea typeface="Times New Roman MT Italics"/>
                <a:cs typeface="Times New Roman MT Italics"/>
                <a:sym typeface="Times New Roman MT Italics"/>
              </a:rPr>
              <a:t>Vilniaus lopšelio-darželio </a:t>
            </a:r>
          </a:p>
          <a:p>
            <a:pPr algn="l">
              <a:lnSpc>
                <a:spcPts val="3143"/>
              </a:lnSpc>
            </a:pPr>
            <a:r>
              <a:rPr lang="lt-LT" sz="2311" i="1" noProof="0" dirty="0">
                <a:solidFill>
                  <a:srgbClr val="FFFFFF"/>
                </a:solidFill>
                <a:latin typeface="Times New Roman MT Italics"/>
                <a:ea typeface="Times New Roman MT Italics"/>
                <a:cs typeface="Times New Roman MT Italics"/>
                <a:sym typeface="Times New Roman MT Italics"/>
              </a:rPr>
              <a:t>“Jurginėlis” direktorius</a:t>
            </a:r>
          </a:p>
          <a:p>
            <a:pPr algn="l">
              <a:lnSpc>
                <a:spcPts val="3143"/>
              </a:lnSpc>
            </a:pPr>
            <a:r>
              <a:rPr lang="lt-LT" sz="2311" i="1" noProof="0" dirty="0">
                <a:solidFill>
                  <a:srgbClr val="FFFFFF"/>
                </a:solidFill>
                <a:latin typeface="Times New Roman MT Italics"/>
                <a:ea typeface="Times New Roman MT Italics"/>
                <a:cs typeface="Times New Roman MT Italics"/>
                <a:sym typeface="Times New Roman MT Italics"/>
              </a:rPr>
              <a:t>VU UMI docentas </a:t>
            </a:r>
            <a:endParaRPr lang="en-US" sz="2311" i="1" dirty="0">
              <a:solidFill>
                <a:srgbClr val="FFFFFF"/>
              </a:solidFill>
              <a:latin typeface="Times New Roman MT Italics"/>
              <a:ea typeface="Times New Roman MT Italics"/>
              <a:cs typeface="Times New Roman MT Italics"/>
              <a:sym typeface="Times New Roman MT Itali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0" y="457200"/>
            <a:ext cx="18288000" cy="9372600"/>
          </a:xfrm>
          <a:custGeom>
            <a:avLst/>
            <a:gdLst/>
            <a:ahLst/>
            <a:cxnLst/>
            <a:rect l="l" t="t" r="r" b="b"/>
            <a:pathLst>
              <a:path w="18288000" h="9372600">
                <a:moveTo>
                  <a:pt x="0" y="0"/>
                </a:moveTo>
                <a:lnTo>
                  <a:pt x="18288000" y="0"/>
                </a:lnTo>
                <a:lnTo>
                  <a:pt x="18288000" y="9372600"/>
                </a:lnTo>
                <a:lnTo>
                  <a:pt x="0" y="9372600"/>
                </a:lnTo>
                <a:lnTo>
                  <a:pt x="0" y="0"/>
                </a:lnTo>
                <a:close/>
              </a:path>
            </a:pathLst>
          </a:custGeom>
          <a:blipFill>
            <a:blip r:embed="rId2"/>
            <a:stretch>
              <a:fillRect/>
            </a:stretch>
          </a:blipFill>
        </p:spPr>
        <p:txBody>
          <a:bodyPr/>
          <a:lstStyle/>
          <a:p>
            <a:endParaRPr lang="en-GB"/>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0" y="548640"/>
            <a:ext cx="18288000" cy="9189720"/>
          </a:xfrm>
          <a:custGeom>
            <a:avLst/>
            <a:gdLst/>
            <a:ahLst/>
            <a:cxnLst/>
            <a:rect l="l" t="t" r="r" b="b"/>
            <a:pathLst>
              <a:path w="18288000" h="9189720">
                <a:moveTo>
                  <a:pt x="0" y="0"/>
                </a:moveTo>
                <a:lnTo>
                  <a:pt x="18288000" y="0"/>
                </a:lnTo>
                <a:lnTo>
                  <a:pt x="18288000" y="9189720"/>
                </a:lnTo>
                <a:lnTo>
                  <a:pt x="0" y="9189720"/>
                </a:lnTo>
                <a:lnTo>
                  <a:pt x="0" y="0"/>
                </a:lnTo>
                <a:close/>
              </a:path>
            </a:pathLst>
          </a:custGeom>
          <a:blipFill>
            <a:blip r:embed="rId2"/>
            <a:stretch>
              <a:fillRect/>
            </a:stretch>
          </a:blipFill>
        </p:spPr>
        <p:txBody>
          <a:bodyPr/>
          <a:lstStyle/>
          <a:p>
            <a:endParaRPr lang="en-GB"/>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0" y="513010"/>
            <a:ext cx="18288000" cy="9052560"/>
          </a:xfrm>
          <a:custGeom>
            <a:avLst/>
            <a:gdLst/>
            <a:ahLst/>
            <a:cxnLst/>
            <a:rect l="l" t="t" r="r" b="b"/>
            <a:pathLst>
              <a:path w="18288000" h="9052560">
                <a:moveTo>
                  <a:pt x="0" y="0"/>
                </a:moveTo>
                <a:lnTo>
                  <a:pt x="18288000" y="0"/>
                </a:lnTo>
                <a:lnTo>
                  <a:pt x="18288000" y="9052560"/>
                </a:lnTo>
                <a:lnTo>
                  <a:pt x="0" y="9052560"/>
                </a:lnTo>
                <a:lnTo>
                  <a:pt x="0" y="0"/>
                </a:lnTo>
                <a:close/>
              </a:path>
            </a:pathLst>
          </a:custGeom>
          <a:blipFill>
            <a:blip r:embed="rId2"/>
            <a:stretch>
              <a:fillRect/>
            </a:stretch>
          </a:blipFill>
        </p:spPr>
        <p:txBody>
          <a:bodyPr/>
          <a:lstStyle/>
          <a:p>
            <a:endParaRPr lang="en-GB"/>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0" y="251460"/>
            <a:ext cx="18288000" cy="9784080"/>
          </a:xfrm>
          <a:custGeom>
            <a:avLst/>
            <a:gdLst/>
            <a:ahLst/>
            <a:cxnLst/>
            <a:rect l="l" t="t" r="r" b="b"/>
            <a:pathLst>
              <a:path w="18288000" h="9784080">
                <a:moveTo>
                  <a:pt x="0" y="0"/>
                </a:moveTo>
                <a:lnTo>
                  <a:pt x="18288000" y="0"/>
                </a:lnTo>
                <a:lnTo>
                  <a:pt x="18288000" y="9784080"/>
                </a:lnTo>
                <a:lnTo>
                  <a:pt x="0" y="9784080"/>
                </a:lnTo>
                <a:lnTo>
                  <a:pt x="0" y="0"/>
                </a:lnTo>
                <a:close/>
              </a:path>
            </a:pathLst>
          </a:custGeom>
          <a:blipFill>
            <a:blip r:embed="rId2"/>
            <a:stretch>
              <a:fillRect/>
            </a:stretch>
          </a:blipFill>
        </p:spPr>
        <p:txBody>
          <a:bodyPr/>
          <a:lstStyle/>
          <a:p>
            <a:endParaRPr lang="en-GB"/>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0" y="0"/>
            <a:ext cx="13825968" cy="10287000"/>
          </a:xfrm>
          <a:custGeom>
            <a:avLst/>
            <a:gdLst/>
            <a:ahLst/>
            <a:cxnLst/>
            <a:rect l="l" t="t" r="r" b="b"/>
            <a:pathLst>
              <a:path w="13825968" h="10287000">
                <a:moveTo>
                  <a:pt x="0" y="0"/>
                </a:moveTo>
                <a:lnTo>
                  <a:pt x="13825968" y="0"/>
                </a:lnTo>
                <a:lnTo>
                  <a:pt x="13825968" y="10287000"/>
                </a:lnTo>
                <a:lnTo>
                  <a:pt x="0" y="10287000"/>
                </a:lnTo>
                <a:lnTo>
                  <a:pt x="0" y="0"/>
                </a:lnTo>
                <a:close/>
              </a:path>
            </a:pathLst>
          </a:custGeom>
          <a:blipFill>
            <a:blip r:embed="rId2"/>
            <a:stretch>
              <a:fillRect l="-4307" r="-6517" b="-728"/>
            </a:stretch>
          </a:blipFill>
        </p:spPr>
        <p:txBody>
          <a:bodyPr/>
          <a:lstStyle/>
          <a:p>
            <a:endParaRPr lang="en-GB"/>
          </a:p>
        </p:txBody>
      </p:sp>
      <p:sp>
        <p:nvSpPr>
          <p:cNvPr id="3" name="Freeform 3"/>
          <p:cNvSpPr/>
          <p:nvPr/>
        </p:nvSpPr>
        <p:spPr>
          <a:xfrm>
            <a:off x="13825968" y="3439961"/>
            <a:ext cx="4462032" cy="2720474"/>
          </a:xfrm>
          <a:custGeom>
            <a:avLst/>
            <a:gdLst/>
            <a:ahLst/>
            <a:cxnLst/>
            <a:rect l="l" t="t" r="r" b="b"/>
            <a:pathLst>
              <a:path w="4462032" h="2720474">
                <a:moveTo>
                  <a:pt x="0" y="0"/>
                </a:moveTo>
                <a:lnTo>
                  <a:pt x="4462032" y="0"/>
                </a:lnTo>
                <a:lnTo>
                  <a:pt x="4462032" y="2720474"/>
                </a:lnTo>
                <a:lnTo>
                  <a:pt x="0" y="2720474"/>
                </a:lnTo>
                <a:lnTo>
                  <a:pt x="0" y="0"/>
                </a:lnTo>
                <a:close/>
              </a:path>
            </a:pathLst>
          </a:custGeom>
          <a:blipFill>
            <a:blip r:embed="rId3"/>
            <a:stretch>
              <a:fillRect/>
            </a:stretch>
          </a:blipFill>
        </p:spPr>
        <p:txBody>
          <a:bodyPr/>
          <a:lstStyle/>
          <a:p>
            <a:endParaRPr lang="en-GB"/>
          </a:p>
        </p:txBody>
      </p:sp>
      <p:sp>
        <p:nvSpPr>
          <p:cNvPr id="4" name="TextBox 4"/>
          <p:cNvSpPr txBox="1"/>
          <p:nvPr/>
        </p:nvSpPr>
        <p:spPr>
          <a:xfrm>
            <a:off x="14623109" y="199148"/>
            <a:ext cx="2867749" cy="2990214"/>
          </a:xfrm>
          <a:prstGeom prst="rect">
            <a:avLst/>
          </a:prstGeom>
        </p:spPr>
        <p:txBody>
          <a:bodyPr lIns="0" tIns="0" rIns="0" bIns="0" rtlCol="0" anchor="t">
            <a:spAutoFit/>
          </a:bodyPr>
          <a:lstStyle/>
          <a:p>
            <a:pPr algn="ctr">
              <a:lnSpc>
                <a:spcPts val="2660"/>
              </a:lnSpc>
              <a:spcBef>
                <a:spcPct val="0"/>
              </a:spcBef>
            </a:pPr>
            <a:r>
              <a:rPr lang="en-US" sz="1900">
                <a:solidFill>
                  <a:srgbClr val="000000"/>
                </a:solidFill>
                <a:latin typeface="Open Sans"/>
                <a:ea typeface="Open Sans"/>
                <a:cs typeface="Open Sans"/>
                <a:sym typeface="Open Sans"/>
              </a:rPr>
              <a:t>Sveikos gyvensenos ugdymas per STEAM veiklą nėra tiesinis procesas — tai cikliškas judėjimas nuo patirties per sąmoningumą iki supratimo, kuris vėl grįžta į naują, gilesnę patirtį.</a:t>
            </a:r>
          </a:p>
        </p:txBody>
      </p:sp>
      <p:sp>
        <p:nvSpPr>
          <p:cNvPr id="5" name="TextBox 5"/>
          <p:cNvSpPr txBox="1"/>
          <p:nvPr/>
        </p:nvSpPr>
        <p:spPr>
          <a:xfrm>
            <a:off x="832726" y="2081166"/>
            <a:ext cx="3541086" cy="425694"/>
          </a:xfrm>
          <a:prstGeom prst="rect">
            <a:avLst/>
          </a:prstGeom>
        </p:spPr>
        <p:txBody>
          <a:bodyPr lIns="0" tIns="0" rIns="0" bIns="0" rtlCol="0" anchor="t">
            <a:spAutoFit/>
          </a:bodyPr>
          <a:lstStyle/>
          <a:p>
            <a:pPr algn="ctr">
              <a:lnSpc>
                <a:spcPts val="3640"/>
              </a:lnSpc>
              <a:spcBef>
                <a:spcPct val="0"/>
              </a:spcBef>
            </a:pPr>
            <a:r>
              <a:rPr lang="en-US" sz="2400" dirty="0">
                <a:solidFill>
                  <a:srgbClr val="000000"/>
                </a:solidFill>
                <a:latin typeface="Open Sans"/>
                <a:ea typeface="Open Sans"/>
                <a:cs typeface="Open Sans"/>
                <a:sym typeface="Open Sans"/>
              </a:rPr>
              <a:t>„</a:t>
            </a:r>
            <a:r>
              <a:rPr lang="lt-LT" sz="2400" noProof="0" dirty="0">
                <a:solidFill>
                  <a:srgbClr val="000000"/>
                </a:solidFill>
                <a:latin typeface="Open Sans"/>
                <a:ea typeface="Open Sans"/>
                <a:cs typeface="Open Sans"/>
                <a:sym typeface="Open Sans"/>
              </a:rPr>
              <a:t>Pastatyk savo jausmą“</a:t>
            </a:r>
            <a:endParaRPr lang="en-US" sz="2400" dirty="0">
              <a:solidFill>
                <a:srgbClr val="000000"/>
              </a:solidFill>
              <a:latin typeface="Open Sans"/>
              <a:ea typeface="Open Sans"/>
              <a:cs typeface="Open Sans"/>
              <a:sym typeface="Open Sans"/>
            </a:endParaRPr>
          </a:p>
        </p:txBody>
      </p:sp>
      <p:sp>
        <p:nvSpPr>
          <p:cNvPr id="6" name="TextBox 6"/>
          <p:cNvSpPr txBox="1"/>
          <p:nvPr/>
        </p:nvSpPr>
        <p:spPr>
          <a:xfrm>
            <a:off x="4563186" y="2100216"/>
            <a:ext cx="4657014" cy="1361335"/>
          </a:xfrm>
          <a:prstGeom prst="rect">
            <a:avLst/>
          </a:prstGeom>
        </p:spPr>
        <p:txBody>
          <a:bodyPr wrap="square" lIns="0" tIns="0" rIns="0" bIns="0" rtlCol="0" anchor="t">
            <a:spAutoFit/>
          </a:bodyPr>
          <a:lstStyle/>
          <a:p>
            <a:pPr algn="ctr">
              <a:lnSpc>
                <a:spcPts val="2660"/>
              </a:lnSpc>
              <a:spcBef>
                <a:spcPct val="0"/>
              </a:spcBef>
            </a:pPr>
            <a:r>
              <a:rPr lang="lt-LT" sz="1900" i="1" noProof="0" dirty="0">
                <a:solidFill>
                  <a:srgbClr val="7D1341"/>
                </a:solidFill>
                <a:latin typeface="Open Sans Italics"/>
                <a:ea typeface="Open Sans Italics"/>
                <a:cs typeface="Open Sans Italics"/>
                <a:sym typeface="Open Sans Italics"/>
              </a:rPr>
              <a:t>Vaikai pasirenka kaladėles ir stato, kaip šiandien jaučiasi. </a:t>
            </a:r>
          </a:p>
          <a:p>
            <a:pPr algn="ctr">
              <a:lnSpc>
                <a:spcPts val="2660"/>
              </a:lnSpc>
              <a:spcBef>
                <a:spcPct val="0"/>
              </a:spcBef>
            </a:pPr>
            <a:r>
              <a:rPr lang="lt-LT" sz="1900" i="1" noProof="0" dirty="0">
                <a:solidFill>
                  <a:srgbClr val="7D1341"/>
                </a:solidFill>
                <a:latin typeface="Open Sans Italics"/>
                <a:ea typeface="Open Sans Italics"/>
                <a:cs typeface="Open Sans Italics"/>
                <a:sym typeface="Open Sans Italics"/>
              </a:rPr>
              <a:t> </a:t>
            </a:r>
            <a:r>
              <a:rPr lang="lt-LT" sz="1900" b="1" i="1" noProof="0" dirty="0">
                <a:solidFill>
                  <a:srgbClr val="7D1341"/>
                </a:solidFill>
                <a:latin typeface="Open Sans Bold Italics"/>
                <a:ea typeface="Open Sans Bold Italics"/>
                <a:cs typeface="Open Sans Bold Italics"/>
                <a:sym typeface="Open Sans Bold Italics"/>
              </a:rPr>
              <a:t>Ugdoma</a:t>
            </a:r>
            <a:r>
              <a:rPr lang="lt-LT" sz="1900" i="1" noProof="0" dirty="0">
                <a:solidFill>
                  <a:srgbClr val="7D1341"/>
                </a:solidFill>
                <a:latin typeface="Open Sans Italics"/>
                <a:ea typeface="Open Sans Italics"/>
                <a:cs typeface="Open Sans Italics"/>
                <a:sym typeface="Open Sans Italics"/>
              </a:rPr>
              <a:t>: emocijų atpažinimas, saviraiška, kalba, refleksija.</a:t>
            </a:r>
          </a:p>
        </p:txBody>
      </p:sp>
      <p:sp>
        <p:nvSpPr>
          <p:cNvPr id="8" name="TextBox 8"/>
          <p:cNvSpPr txBox="1"/>
          <p:nvPr/>
        </p:nvSpPr>
        <p:spPr>
          <a:xfrm>
            <a:off x="4020995" y="8330037"/>
            <a:ext cx="2313254" cy="425694"/>
          </a:xfrm>
          <a:prstGeom prst="rect">
            <a:avLst/>
          </a:prstGeom>
        </p:spPr>
        <p:txBody>
          <a:bodyPr lIns="0" tIns="0" rIns="0" bIns="0" rtlCol="0" anchor="t">
            <a:spAutoFit/>
          </a:bodyPr>
          <a:lstStyle/>
          <a:p>
            <a:pPr algn="ctr">
              <a:lnSpc>
                <a:spcPts val="3640"/>
              </a:lnSpc>
              <a:spcBef>
                <a:spcPct val="0"/>
              </a:spcBef>
            </a:pPr>
            <a:r>
              <a:rPr lang="lt-LT" sz="2400" noProof="0" dirty="0">
                <a:solidFill>
                  <a:srgbClr val="000000"/>
                </a:solidFill>
                <a:latin typeface="Open Sans"/>
                <a:ea typeface="Open Sans"/>
                <a:cs typeface="Open Sans"/>
                <a:sym typeface="Open Sans"/>
              </a:rPr>
              <a:t>„Judantis tiltas“</a:t>
            </a:r>
          </a:p>
        </p:txBody>
      </p:sp>
      <p:sp>
        <p:nvSpPr>
          <p:cNvPr id="9" name="TextBox 9"/>
          <p:cNvSpPr txBox="1"/>
          <p:nvPr/>
        </p:nvSpPr>
        <p:spPr>
          <a:xfrm>
            <a:off x="3683210" y="8841876"/>
            <a:ext cx="4165389" cy="1111010"/>
          </a:xfrm>
          <a:prstGeom prst="rect">
            <a:avLst/>
          </a:prstGeom>
        </p:spPr>
        <p:txBody>
          <a:bodyPr wrap="square" lIns="0" tIns="0" rIns="0" bIns="0" rtlCol="0" anchor="t">
            <a:spAutoFit/>
          </a:bodyPr>
          <a:lstStyle/>
          <a:p>
            <a:pPr algn="ctr">
              <a:lnSpc>
                <a:spcPts val="2240"/>
              </a:lnSpc>
              <a:spcBef>
                <a:spcPct val="0"/>
              </a:spcBef>
            </a:pPr>
            <a:r>
              <a:rPr lang="lt-LT" sz="1600" i="1" noProof="0" dirty="0">
                <a:solidFill>
                  <a:srgbClr val="7D1341"/>
                </a:solidFill>
                <a:latin typeface="Open Sans Italics"/>
                <a:ea typeface="Open Sans Italics"/>
                <a:cs typeface="Open Sans Italics"/>
                <a:sym typeface="Open Sans Italics"/>
              </a:rPr>
              <a:t>Vaikai grupėse stato tiltą ar taką, kuriuo reikės pereiti žaislui. </a:t>
            </a:r>
          </a:p>
          <a:p>
            <a:pPr algn="ctr">
              <a:lnSpc>
                <a:spcPts val="2240"/>
              </a:lnSpc>
              <a:spcBef>
                <a:spcPct val="0"/>
              </a:spcBef>
            </a:pPr>
            <a:r>
              <a:rPr lang="lt-LT" sz="1600" b="1" i="1" noProof="0" dirty="0">
                <a:solidFill>
                  <a:srgbClr val="7D1341"/>
                </a:solidFill>
                <a:latin typeface="Open Sans Bold Italics"/>
                <a:ea typeface="Open Sans Bold Italics"/>
                <a:cs typeface="Open Sans Bold Italics"/>
                <a:sym typeface="Open Sans Bold Italics"/>
              </a:rPr>
              <a:t>Ugdoma:</a:t>
            </a:r>
            <a:r>
              <a:rPr lang="lt-LT" sz="1600" i="1" noProof="0" dirty="0">
                <a:solidFill>
                  <a:srgbClr val="7D1341"/>
                </a:solidFill>
                <a:latin typeface="Open Sans Italics"/>
                <a:ea typeface="Open Sans Italics"/>
                <a:cs typeface="Open Sans Italics"/>
                <a:sym typeface="Open Sans Italics"/>
              </a:rPr>
              <a:t> inžinerinis mąstymas, problemų sprendimas, bendradarbiavimas. </a:t>
            </a:r>
          </a:p>
        </p:txBody>
      </p:sp>
      <p:sp>
        <p:nvSpPr>
          <p:cNvPr id="10" name="TextBox 10"/>
          <p:cNvSpPr txBox="1"/>
          <p:nvPr/>
        </p:nvSpPr>
        <p:spPr>
          <a:xfrm>
            <a:off x="13339631" y="7255269"/>
            <a:ext cx="3160737" cy="448291"/>
          </a:xfrm>
          <a:prstGeom prst="rect">
            <a:avLst/>
          </a:prstGeom>
        </p:spPr>
        <p:txBody>
          <a:bodyPr lIns="0" tIns="0" rIns="0" bIns="0" rtlCol="0" anchor="t">
            <a:spAutoFit/>
          </a:bodyPr>
          <a:lstStyle/>
          <a:p>
            <a:pPr algn="ctr">
              <a:lnSpc>
                <a:spcPts val="3640"/>
              </a:lnSpc>
              <a:spcBef>
                <a:spcPct val="0"/>
              </a:spcBef>
            </a:pPr>
            <a:r>
              <a:rPr lang="en-US" sz="2600">
                <a:solidFill>
                  <a:srgbClr val="000000"/>
                </a:solidFill>
                <a:latin typeface="Open Sans"/>
                <a:ea typeface="Open Sans"/>
                <a:cs typeface="Open Sans"/>
                <a:sym typeface="Open Sans"/>
              </a:rPr>
              <a:t>„Spalvų kvėpavimas“</a:t>
            </a:r>
          </a:p>
        </p:txBody>
      </p:sp>
      <p:sp>
        <p:nvSpPr>
          <p:cNvPr id="11" name="TextBox 11"/>
          <p:cNvSpPr txBox="1"/>
          <p:nvPr/>
        </p:nvSpPr>
        <p:spPr>
          <a:xfrm>
            <a:off x="13339631" y="7803156"/>
            <a:ext cx="4325172" cy="1921769"/>
          </a:xfrm>
          <a:prstGeom prst="rect">
            <a:avLst/>
          </a:prstGeom>
        </p:spPr>
        <p:txBody>
          <a:bodyPr lIns="0" tIns="0" rIns="0" bIns="0" rtlCol="0" anchor="t">
            <a:spAutoFit/>
          </a:bodyPr>
          <a:lstStyle/>
          <a:p>
            <a:pPr algn="ctr">
              <a:lnSpc>
                <a:spcPts val="2240"/>
              </a:lnSpc>
              <a:spcBef>
                <a:spcPct val="0"/>
              </a:spcBef>
            </a:pPr>
            <a:r>
              <a:rPr lang="en-US" sz="1600" i="1">
                <a:solidFill>
                  <a:srgbClr val="7D1341"/>
                </a:solidFill>
                <a:latin typeface="Open Sans Italics"/>
                <a:ea typeface="Open Sans Italics"/>
                <a:cs typeface="Open Sans Italics"/>
                <a:sym typeface="Open Sans Italics"/>
              </a:rPr>
              <a:t>Mokytoja susieja spalvas su būsena: mėlyna – raminuosi, geltona – džiaugiuosi, žalia – ilsuosi, raudona – jaučiu stiprų jausmą. Vaikai dėlioja spalvų seką pagal savo būseną ir lėtai kvėpuoja, paimdami po vieną kaladėlę.</a:t>
            </a:r>
          </a:p>
          <a:p>
            <a:pPr algn="ctr">
              <a:lnSpc>
                <a:spcPts val="2240"/>
              </a:lnSpc>
              <a:spcBef>
                <a:spcPct val="0"/>
              </a:spcBef>
            </a:pPr>
            <a:r>
              <a:rPr lang="en-US" sz="1600" b="1" i="1">
                <a:solidFill>
                  <a:srgbClr val="7D1341"/>
                </a:solidFill>
                <a:latin typeface="Open Sans Bold Italics"/>
                <a:ea typeface="Open Sans Bold Italics"/>
                <a:cs typeface="Open Sans Bold Italics"/>
                <a:sym typeface="Open Sans Bold Italics"/>
              </a:rPr>
              <a:t>Ugdoma:</a:t>
            </a:r>
            <a:r>
              <a:rPr lang="en-US" sz="1600" i="1">
                <a:solidFill>
                  <a:srgbClr val="7D1341"/>
                </a:solidFill>
                <a:latin typeface="Open Sans Italics"/>
                <a:ea typeface="Open Sans Italics"/>
                <a:cs typeface="Open Sans Italics"/>
                <a:sym typeface="Open Sans Italics"/>
              </a:rPr>
              <a:t> savireguliacija, kūno ir emocijų sąmoningumas.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6629400"/>
          </a:xfrm>
          <a:custGeom>
            <a:avLst/>
            <a:gdLst/>
            <a:ahLst/>
            <a:cxnLst/>
            <a:rect l="l" t="t" r="r" b="b"/>
            <a:pathLst>
              <a:path w="18288000" h="6629400">
                <a:moveTo>
                  <a:pt x="0" y="0"/>
                </a:moveTo>
                <a:lnTo>
                  <a:pt x="18288000" y="0"/>
                </a:lnTo>
                <a:lnTo>
                  <a:pt x="18288000" y="6629400"/>
                </a:lnTo>
                <a:lnTo>
                  <a:pt x="0" y="6629400"/>
                </a:lnTo>
                <a:lnTo>
                  <a:pt x="0" y="0"/>
                </a:lnTo>
                <a:close/>
              </a:path>
            </a:pathLst>
          </a:custGeom>
          <a:blipFill>
            <a:blip r:embed="rId2"/>
            <a:stretch>
              <a:fillRect/>
            </a:stretch>
          </a:blipFill>
        </p:spPr>
        <p:txBody>
          <a:bodyPr/>
          <a:lstStyle/>
          <a:p>
            <a:endParaRPr lang="en-GB"/>
          </a:p>
        </p:txBody>
      </p:sp>
      <p:sp>
        <p:nvSpPr>
          <p:cNvPr id="3" name="Freeform 3"/>
          <p:cNvSpPr/>
          <p:nvPr/>
        </p:nvSpPr>
        <p:spPr>
          <a:xfrm>
            <a:off x="583813" y="6040618"/>
            <a:ext cx="5842737" cy="4246382"/>
          </a:xfrm>
          <a:custGeom>
            <a:avLst/>
            <a:gdLst/>
            <a:ahLst/>
            <a:cxnLst/>
            <a:rect l="l" t="t" r="r" b="b"/>
            <a:pathLst>
              <a:path w="5842737" h="4246382">
                <a:moveTo>
                  <a:pt x="0" y="0"/>
                </a:moveTo>
                <a:lnTo>
                  <a:pt x="5842736" y="0"/>
                </a:lnTo>
                <a:lnTo>
                  <a:pt x="5842736" y="4246382"/>
                </a:lnTo>
                <a:lnTo>
                  <a:pt x="0" y="4246382"/>
                </a:lnTo>
                <a:lnTo>
                  <a:pt x="0" y="0"/>
                </a:lnTo>
                <a:close/>
              </a:path>
            </a:pathLst>
          </a:custGeom>
          <a:blipFill>
            <a:blip r:embed="rId3"/>
            <a:stretch>
              <a:fillRect t="-3194"/>
            </a:stretch>
          </a:blipFill>
        </p:spPr>
        <p:txBody>
          <a:bodyPr/>
          <a:lstStyle/>
          <a:p>
            <a:endParaRPr lang="en-GB"/>
          </a:p>
        </p:txBody>
      </p:sp>
      <p:sp>
        <p:nvSpPr>
          <p:cNvPr id="4" name="Freeform 4"/>
          <p:cNvSpPr/>
          <p:nvPr/>
        </p:nvSpPr>
        <p:spPr>
          <a:xfrm>
            <a:off x="6426549" y="5764824"/>
            <a:ext cx="2940731" cy="2940731"/>
          </a:xfrm>
          <a:custGeom>
            <a:avLst/>
            <a:gdLst/>
            <a:ahLst/>
            <a:cxnLst/>
            <a:rect l="l" t="t" r="r" b="b"/>
            <a:pathLst>
              <a:path w="2940731" h="2940731">
                <a:moveTo>
                  <a:pt x="0" y="0"/>
                </a:moveTo>
                <a:lnTo>
                  <a:pt x="2940731" y="0"/>
                </a:lnTo>
                <a:lnTo>
                  <a:pt x="2940731" y="2940732"/>
                </a:lnTo>
                <a:lnTo>
                  <a:pt x="0" y="2940732"/>
                </a:lnTo>
                <a:lnTo>
                  <a:pt x="0" y="0"/>
                </a:lnTo>
                <a:close/>
              </a:path>
            </a:pathLst>
          </a:custGeom>
          <a:blipFill>
            <a:blip r:embed="rId4"/>
            <a:stretch>
              <a:fillRect/>
            </a:stretch>
          </a:blipFill>
        </p:spPr>
        <p:txBody>
          <a:bodyPr/>
          <a:lstStyle/>
          <a:p>
            <a:endParaRPr lang="en-GB"/>
          </a:p>
        </p:txBody>
      </p:sp>
      <p:sp>
        <p:nvSpPr>
          <p:cNvPr id="5" name="Freeform 5"/>
          <p:cNvSpPr/>
          <p:nvPr/>
        </p:nvSpPr>
        <p:spPr>
          <a:xfrm>
            <a:off x="7991501" y="6040618"/>
            <a:ext cx="11365373" cy="4397000"/>
          </a:xfrm>
          <a:custGeom>
            <a:avLst/>
            <a:gdLst/>
            <a:ahLst/>
            <a:cxnLst/>
            <a:rect l="l" t="t" r="r" b="b"/>
            <a:pathLst>
              <a:path w="11365373" h="4397000">
                <a:moveTo>
                  <a:pt x="0" y="0"/>
                </a:moveTo>
                <a:lnTo>
                  <a:pt x="11365373" y="0"/>
                </a:lnTo>
                <a:lnTo>
                  <a:pt x="11365373" y="4397000"/>
                </a:lnTo>
                <a:lnTo>
                  <a:pt x="0" y="4397000"/>
                </a:lnTo>
                <a:lnTo>
                  <a:pt x="0" y="0"/>
                </a:lnTo>
                <a:close/>
              </a:path>
            </a:pathLst>
          </a:custGeom>
          <a:blipFill>
            <a:blip r:embed="rId5"/>
            <a:stretch>
              <a:fillRect t="-24486" b="-20908"/>
            </a:stretch>
          </a:blipFill>
        </p:spPr>
        <p:txBody>
          <a:bodyPr/>
          <a:lstStyle/>
          <a:p>
            <a:endParaRPr lang="en-GB"/>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6057900"/>
          </a:xfrm>
          <a:custGeom>
            <a:avLst/>
            <a:gdLst/>
            <a:ahLst/>
            <a:cxnLst/>
            <a:rect l="l" t="t" r="r" b="b"/>
            <a:pathLst>
              <a:path w="18288000" h="6057900">
                <a:moveTo>
                  <a:pt x="0" y="0"/>
                </a:moveTo>
                <a:lnTo>
                  <a:pt x="18288000" y="0"/>
                </a:lnTo>
                <a:lnTo>
                  <a:pt x="18288000" y="6057900"/>
                </a:lnTo>
                <a:lnTo>
                  <a:pt x="0" y="6057900"/>
                </a:lnTo>
                <a:lnTo>
                  <a:pt x="0" y="0"/>
                </a:lnTo>
                <a:close/>
              </a:path>
            </a:pathLst>
          </a:custGeom>
          <a:blipFill>
            <a:blip r:embed="rId2"/>
            <a:stretch>
              <a:fillRect/>
            </a:stretch>
          </a:blipFill>
        </p:spPr>
        <p:txBody>
          <a:bodyPr/>
          <a:lstStyle/>
          <a:p>
            <a:endParaRPr lang="en-GB"/>
          </a:p>
        </p:txBody>
      </p:sp>
      <p:sp>
        <p:nvSpPr>
          <p:cNvPr id="3" name="Freeform 3"/>
          <p:cNvSpPr/>
          <p:nvPr/>
        </p:nvSpPr>
        <p:spPr>
          <a:xfrm>
            <a:off x="0" y="7071253"/>
            <a:ext cx="12841893" cy="1765760"/>
          </a:xfrm>
          <a:custGeom>
            <a:avLst/>
            <a:gdLst/>
            <a:ahLst/>
            <a:cxnLst/>
            <a:rect l="l" t="t" r="r" b="b"/>
            <a:pathLst>
              <a:path w="12841893" h="1765760">
                <a:moveTo>
                  <a:pt x="0" y="0"/>
                </a:moveTo>
                <a:lnTo>
                  <a:pt x="12841893" y="0"/>
                </a:lnTo>
                <a:lnTo>
                  <a:pt x="12841893" y="1765760"/>
                </a:lnTo>
                <a:lnTo>
                  <a:pt x="0" y="17657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GB"/>
          </a:p>
        </p:txBody>
      </p:sp>
      <p:sp>
        <p:nvSpPr>
          <p:cNvPr id="4" name="Freeform 4"/>
          <p:cNvSpPr/>
          <p:nvPr/>
        </p:nvSpPr>
        <p:spPr>
          <a:xfrm>
            <a:off x="12926339" y="4925339"/>
            <a:ext cx="5361661" cy="5361661"/>
          </a:xfrm>
          <a:custGeom>
            <a:avLst/>
            <a:gdLst/>
            <a:ahLst/>
            <a:cxnLst/>
            <a:rect l="l" t="t" r="r" b="b"/>
            <a:pathLst>
              <a:path w="5361661" h="5361661">
                <a:moveTo>
                  <a:pt x="0" y="0"/>
                </a:moveTo>
                <a:lnTo>
                  <a:pt x="5361661" y="0"/>
                </a:lnTo>
                <a:lnTo>
                  <a:pt x="5361661" y="5361661"/>
                </a:lnTo>
                <a:lnTo>
                  <a:pt x="0" y="5361661"/>
                </a:lnTo>
                <a:lnTo>
                  <a:pt x="0" y="0"/>
                </a:lnTo>
                <a:close/>
              </a:path>
            </a:pathLst>
          </a:custGeom>
          <a:blipFill>
            <a:blip r:embed="rId5"/>
            <a:stretch>
              <a:fillRect/>
            </a:stretch>
          </a:blipFill>
        </p:spPr>
        <p:txBody>
          <a:bodyPr/>
          <a:lstStyle/>
          <a:p>
            <a:endParaRPr lang="en-GB"/>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0" y="0"/>
            <a:ext cx="14935753" cy="10287000"/>
          </a:xfrm>
          <a:custGeom>
            <a:avLst/>
            <a:gdLst/>
            <a:ahLst/>
            <a:cxnLst/>
            <a:rect l="l" t="t" r="r" b="b"/>
            <a:pathLst>
              <a:path w="14935753" h="10287000">
                <a:moveTo>
                  <a:pt x="0" y="0"/>
                </a:moveTo>
                <a:lnTo>
                  <a:pt x="14935753" y="0"/>
                </a:lnTo>
                <a:lnTo>
                  <a:pt x="14935753" y="10287000"/>
                </a:lnTo>
                <a:lnTo>
                  <a:pt x="0" y="10287000"/>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1028700" y="6168944"/>
            <a:ext cx="3628153" cy="2423472"/>
          </a:xfrm>
          <a:prstGeom prst="rect">
            <a:avLst/>
          </a:prstGeom>
        </p:spPr>
        <p:txBody>
          <a:bodyPr lIns="0" tIns="0" rIns="0" bIns="0" rtlCol="0" anchor="t">
            <a:spAutoFit/>
          </a:bodyPr>
          <a:lstStyle/>
          <a:p>
            <a:pPr algn="ctr">
              <a:lnSpc>
                <a:spcPts val="2406"/>
              </a:lnSpc>
            </a:pPr>
            <a:r>
              <a:rPr lang="en-US" sz="1718" b="1">
                <a:solidFill>
                  <a:srgbClr val="000000"/>
                </a:solidFill>
                <a:latin typeface="Open Sans Bold"/>
                <a:ea typeface="Open Sans Bold"/>
                <a:cs typeface="Open Sans Bold"/>
                <a:sym typeface="Open Sans Bold"/>
              </a:rPr>
              <a:t>Kaladėlės ir kūnas</a:t>
            </a:r>
          </a:p>
          <a:p>
            <a:pPr algn="ctr">
              <a:lnSpc>
                <a:spcPts val="2406"/>
              </a:lnSpc>
              <a:spcBef>
                <a:spcPct val="0"/>
              </a:spcBef>
            </a:pPr>
            <a:r>
              <a:rPr lang="en-US" sz="1718">
                <a:solidFill>
                  <a:srgbClr val="000000"/>
                </a:solidFill>
                <a:latin typeface="Open Sans"/>
                <a:ea typeface="Open Sans"/>
                <a:cs typeface="Open Sans"/>
                <a:sym typeface="Open Sans"/>
              </a:rPr>
              <a:t>Kaladėlių veiklos kviečia vaiką judėti, pernešti, dėlioti, pasilenkti, siekti, derinti rankos ir akies judesius, išlaikyti dėmesį. Jei veiklas organizuojame aktyviai, jos tampa ne sėdėjimo, o judrios patirties dalimi. </a:t>
            </a:r>
          </a:p>
        </p:txBody>
      </p:sp>
      <p:sp>
        <p:nvSpPr>
          <p:cNvPr id="4" name="TextBox 4"/>
          <p:cNvSpPr txBox="1"/>
          <p:nvPr/>
        </p:nvSpPr>
        <p:spPr>
          <a:xfrm>
            <a:off x="5265225" y="1101042"/>
            <a:ext cx="4825752" cy="2118653"/>
          </a:xfrm>
          <a:prstGeom prst="rect">
            <a:avLst/>
          </a:prstGeom>
        </p:spPr>
        <p:txBody>
          <a:bodyPr lIns="0" tIns="0" rIns="0" bIns="0" rtlCol="0" anchor="t">
            <a:spAutoFit/>
          </a:bodyPr>
          <a:lstStyle/>
          <a:p>
            <a:pPr algn="ctr">
              <a:lnSpc>
                <a:spcPts val="2406"/>
              </a:lnSpc>
            </a:pPr>
            <a:r>
              <a:rPr lang="en-US" sz="1718" b="1">
                <a:solidFill>
                  <a:srgbClr val="000000"/>
                </a:solidFill>
                <a:latin typeface="Open Sans Bold"/>
                <a:ea typeface="Open Sans Bold"/>
                <a:cs typeface="Open Sans Bold"/>
                <a:sym typeface="Open Sans Bold"/>
              </a:rPr>
              <a:t>Kaladėlės ir emocijos</a:t>
            </a:r>
          </a:p>
          <a:p>
            <a:pPr algn="ctr">
              <a:lnSpc>
                <a:spcPts val="2406"/>
              </a:lnSpc>
              <a:spcBef>
                <a:spcPct val="0"/>
              </a:spcBef>
            </a:pPr>
            <a:r>
              <a:rPr lang="en-US" sz="1718">
                <a:solidFill>
                  <a:srgbClr val="000000"/>
                </a:solidFill>
                <a:latin typeface="Open Sans"/>
                <a:ea typeface="Open Sans"/>
                <a:cs typeface="Open Sans"/>
                <a:sym typeface="Open Sans"/>
              </a:rPr>
              <a:t>Spalvos, formos, konstrukcijos gali tapti emocijų kalba. Vaikas gali „pastatyti savo nuotaiką“, parodyti pyktį aukštu bokštu, ramybę lygiu takeliu, džiaugsmą spalvų ritmu. Tokiu būdu emocija tampa matoma ir aptariama, o tai stiprina emocinį raštingumą. </a:t>
            </a:r>
          </a:p>
        </p:txBody>
      </p:sp>
      <p:sp>
        <p:nvSpPr>
          <p:cNvPr id="5" name="TextBox 5"/>
          <p:cNvSpPr txBox="1"/>
          <p:nvPr/>
        </p:nvSpPr>
        <p:spPr>
          <a:xfrm>
            <a:off x="5393016" y="7058327"/>
            <a:ext cx="3628153" cy="1813835"/>
          </a:xfrm>
          <a:prstGeom prst="rect">
            <a:avLst/>
          </a:prstGeom>
        </p:spPr>
        <p:txBody>
          <a:bodyPr lIns="0" tIns="0" rIns="0" bIns="0" rtlCol="0" anchor="t">
            <a:spAutoFit/>
          </a:bodyPr>
          <a:lstStyle/>
          <a:p>
            <a:pPr algn="ctr">
              <a:lnSpc>
                <a:spcPts val="2406"/>
              </a:lnSpc>
            </a:pPr>
            <a:r>
              <a:rPr lang="en-US" sz="1718" b="1">
                <a:solidFill>
                  <a:srgbClr val="000000"/>
                </a:solidFill>
                <a:latin typeface="Open Sans Bold"/>
                <a:ea typeface="Open Sans Bold"/>
                <a:cs typeface="Open Sans Bold"/>
                <a:sym typeface="Open Sans Bold"/>
              </a:rPr>
              <a:t>Kaladėlės ir sąveika</a:t>
            </a:r>
          </a:p>
          <a:p>
            <a:pPr algn="ctr">
              <a:lnSpc>
                <a:spcPts val="2406"/>
              </a:lnSpc>
              <a:spcBef>
                <a:spcPct val="0"/>
              </a:spcBef>
            </a:pPr>
            <a:r>
              <a:rPr lang="en-US" sz="1718">
                <a:solidFill>
                  <a:srgbClr val="000000"/>
                </a:solidFill>
                <a:latin typeface="Open Sans"/>
                <a:ea typeface="Open Sans"/>
                <a:cs typeface="Open Sans"/>
                <a:sym typeface="Open Sans"/>
              </a:rPr>
              <a:t>Statant kartu atsiranda būtinybė derėtis, tartis, dalintis, priimti kitą idėją, susitaikyti su pokyčiu. Būtent čia gimsta bendradarbiavimas ir empatija. </a:t>
            </a:r>
          </a:p>
        </p:txBody>
      </p:sp>
      <p:sp>
        <p:nvSpPr>
          <p:cNvPr id="6" name="TextBox 6"/>
          <p:cNvSpPr txBox="1"/>
          <p:nvPr/>
        </p:nvSpPr>
        <p:spPr>
          <a:xfrm>
            <a:off x="13631147" y="7504577"/>
            <a:ext cx="3628153" cy="1509016"/>
          </a:xfrm>
          <a:prstGeom prst="rect">
            <a:avLst/>
          </a:prstGeom>
        </p:spPr>
        <p:txBody>
          <a:bodyPr lIns="0" tIns="0" rIns="0" bIns="0" rtlCol="0" anchor="t">
            <a:spAutoFit/>
          </a:bodyPr>
          <a:lstStyle/>
          <a:p>
            <a:pPr algn="ctr">
              <a:lnSpc>
                <a:spcPts val="2406"/>
              </a:lnSpc>
            </a:pPr>
            <a:r>
              <a:rPr lang="en-US" sz="1718" b="1">
                <a:solidFill>
                  <a:srgbClr val="000000"/>
                </a:solidFill>
                <a:latin typeface="Open Sans Bold"/>
                <a:ea typeface="Open Sans Bold"/>
                <a:cs typeface="Open Sans Bold"/>
                <a:sym typeface="Open Sans Bold"/>
              </a:rPr>
              <a:t>Kaladėlės ir savireguliacija</a:t>
            </a:r>
          </a:p>
          <a:p>
            <a:pPr algn="ctr">
              <a:lnSpc>
                <a:spcPts val="2406"/>
              </a:lnSpc>
              <a:spcBef>
                <a:spcPct val="0"/>
              </a:spcBef>
            </a:pPr>
            <a:r>
              <a:rPr lang="en-US" sz="1718">
                <a:solidFill>
                  <a:srgbClr val="000000"/>
                </a:solidFill>
                <a:latin typeface="Open Sans"/>
                <a:ea typeface="Open Sans"/>
                <a:cs typeface="Open Sans"/>
                <a:sym typeface="Open Sans"/>
              </a:rPr>
              <a:t>Konstravimas reikalauja kantrybės, dėmesio, frustracijos įveikos ir bandymo iš naujo. Tai labai svarbūs savireguliacijos pamatai.</a:t>
            </a:r>
          </a:p>
        </p:txBody>
      </p:sp>
      <p:sp>
        <p:nvSpPr>
          <p:cNvPr id="7" name="TextBox 7"/>
          <p:cNvSpPr txBox="1"/>
          <p:nvPr/>
        </p:nvSpPr>
        <p:spPr>
          <a:xfrm>
            <a:off x="14935753" y="318234"/>
            <a:ext cx="3152647" cy="6693253"/>
          </a:xfrm>
          <a:prstGeom prst="rect">
            <a:avLst/>
          </a:prstGeom>
        </p:spPr>
        <p:txBody>
          <a:bodyPr lIns="0" tIns="0" rIns="0" bIns="0" rtlCol="0" anchor="t">
            <a:spAutoFit/>
          </a:bodyPr>
          <a:lstStyle/>
          <a:p>
            <a:pPr algn="r">
              <a:lnSpc>
                <a:spcPts val="2800"/>
              </a:lnSpc>
              <a:spcBef>
                <a:spcPct val="0"/>
              </a:spcBef>
            </a:pPr>
            <a:r>
              <a:rPr lang="en-US" sz="2000" i="1">
                <a:solidFill>
                  <a:srgbClr val="FF751F"/>
                </a:solidFill>
                <a:latin typeface="Open Sans Italics"/>
                <a:ea typeface="Open Sans Italics"/>
                <a:cs typeface="Open Sans Italics"/>
                <a:sym typeface="Open Sans Italics"/>
              </a:rPr>
              <a:t>Todėl kaladėlės šiame kontekste yra daug daugiau nei konstravimo priemonė. Jos tampa būdu vaikui mąstyti rankomis, jausti per veikimą, kurti ryšį su kitu ir pamatyti savo idėją materializuotą. LEGO Education kalba apie learning through play – mokymąsi per žaidimą – kaip apie kelią į komunikaciją, bendradarbiavimą, kūrybišką problemų sprendimą ir įvairių gebėjimų augimą. Taigi kaladėlės gali mokyti ne tik statyti. Jos gali mokyti būti.</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218438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2"/>
            <a:stretch>
              <a:fillRect/>
            </a:stretch>
          </a:blipFill>
        </p:spPr>
        <p:txBody>
          <a:bodyPr/>
          <a:lstStyle/>
          <a:p>
            <a:endParaRPr lang="en-GB"/>
          </a:p>
        </p:txBody>
      </p:sp>
      <p:sp>
        <p:nvSpPr>
          <p:cNvPr id="3" name="Freeform 3"/>
          <p:cNvSpPr/>
          <p:nvPr/>
        </p:nvSpPr>
        <p:spPr>
          <a:xfrm>
            <a:off x="385847" y="192246"/>
            <a:ext cx="1937064" cy="940665"/>
          </a:xfrm>
          <a:custGeom>
            <a:avLst/>
            <a:gdLst/>
            <a:ahLst/>
            <a:cxnLst/>
            <a:rect l="l" t="t" r="r" b="b"/>
            <a:pathLst>
              <a:path w="1937064" h="940665">
                <a:moveTo>
                  <a:pt x="0" y="0"/>
                </a:moveTo>
                <a:lnTo>
                  <a:pt x="1937064" y="0"/>
                </a:lnTo>
                <a:lnTo>
                  <a:pt x="1937064" y="940664"/>
                </a:lnTo>
                <a:lnTo>
                  <a:pt x="0" y="940664"/>
                </a:lnTo>
                <a:lnTo>
                  <a:pt x="0" y="0"/>
                </a:lnTo>
                <a:close/>
              </a:path>
            </a:pathLst>
          </a:custGeom>
          <a:blipFill>
            <a:blip r:embed="rId3"/>
            <a:stretch>
              <a:fillRect l="-10035" t="-19220" r="-11459" b="-26201"/>
            </a:stretch>
          </a:blipFill>
        </p:spPr>
        <p:txBody>
          <a:bodyPr/>
          <a:lstStyle/>
          <a:p>
            <a:endParaRPr lang="en-GB"/>
          </a:p>
        </p:txBody>
      </p:sp>
      <p:sp>
        <p:nvSpPr>
          <p:cNvPr id="4" name="Freeform 4"/>
          <p:cNvSpPr/>
          <p:nvPr/>
        </p:nvSpPr>
        <p:spPr>
          <a:xfrm>
            <a:off x="2621102" y="53126"/>
            <a:ext cx="993086" cy="1079784"/>
          </a:xfrm>
          <a:custGeom>
            <a:avLst/>
            <a:gdLst/>
            <a:ahLst/>
            <a:cxnLst/>
            <a:rect l="l" t="t" r="r" b="b"/>
            <a:pathLst>
              <a:path w="993086" h="1079784">
                <a:moveTo>
                  <a:pt x="0" y="0"/>
                </a:moveTo>
                <a:lnTo>
                  <a:pt x="993086" y="0"/>
                </a:lnTo>
                <a:lnTo>
                  <a:pt x="993086" y="1079784"/>
                </a:lnTo>
                <a:lnTo>
                  <a:pt x="0" y="1079784"/>
                </a:lnTo>
                <a:lnTo>
                  <a:pt x="0" y="0"/>
                </a:lnTo>
                <a:close/>
              </a:path>
            </a:pathLst>
          </a:custGeom>
          <a:blipFill>
            <a:blip r:embed="rId4"/>
            <a:stretch>
              <a:fillRect l="-78418" t="-17059" r="-83072" b="-23029"/>
            </a:stretch>
          </a:blipFill>
        </p:spPr>
        <p:txBody>
          <a:bodyPr/>
          <a:lstStyle/>
          <a:p>
            <a:endParaRPr lang="en-GB"/>
          </a:p>
        </p:txBody>
      </p:sp>
      <p:sp>
        <p:nvSpPr>
          <p:cNvPr id="5" name="TextBox 5"/>
          <p:cNvSpPr txBox="1"/>
          <p:nvPr/>
        </p:nvSpPr>
        <p:spPr>
          <a:xfrm>
            <a:off x="304800" y="8115300"/>
            <a:ext cx="4464202" cy="359073"/>
          </a:xfrm>
          <a:prstGeom prst="rect">
            <a:avLst/>
          </a:prstGeom>
        </p:spPr>
        <p:txBody>
          <a:bodyPr wrap="square" lIns="0" tIns="0" rIns="0" bIns="0" rtlCol="0" anchor="t">
            <a:spAutoFit/>
          </a:bodyPr>
          <a:lstStyle/>
          <a:p>
            <a:pPr algn="ctr">
              <a:lnSpc>
                <a:spcPts val="2811"/>
              </a:lnSpc>
              <a:spcBef>
                <a:spcPct val="0"/>
              </a:spcBef>
            </a:pPr>
            <a:r>
              <a:rPr lang="en-US" sz="2811" b="1" dirty="0">
                <a:solidFill>
                  <a:srgbClr val="FFFFFF"/>
                </a:solidFill>
                <a:latin typeface="Times New Roman MT Bold"/>
                <a:ea typeface="Times New Roman MT Bold"/>
                <a:cs typeface="Times New Roman MT Bold"/>
                <a:sym typeface="Times New Roman MT Bold"/>
              </a:rPr>
              <a:t>doc. dr. Sergejus Neifachas</a:t>
            </a:r>
          </a:p>
        </p:txBody>
      </p:sp>
      <p:sp>
        <p:nvSpPr>
          <p:cNvPr id="6" name="TextBox 6"/>
          <p:cNvSpPr txBox="1"/>
          <p:nvPr/>
        </p:nvSpPr>
        <p:spPr>
          <a:xfrm>
            <a:off x="488798" y="8610273"/>
            <a:ext cx="3125391" cy="1210330"/>
          </a:xfrm>
          <a:prstGeom prst="rect">
            <a:avLst/>
          </a:prstGeom>
        </p:spPr>
        <p:txBody>
          <a:bodyPr lIns="0" tIns="0" rIns="0" bIns="0" rtlCol="0" anchor="t">
            <a:spAutoFit/>
          </a:bodyPr>
          <a:lstStyle/>
          <a:p>
            <a:pPr algn="l">
              <a:lnSpc>
                <a:spcPts val="3143"/>
              </a:lnSpc>
            </a:pPr>
            <a:r>
              <a:rPr lang="en-US" sz="2311" i="1">
                <a:solidFill>
                  <a:srgbClr val="FFFFFF"/>
                </a:solidFill>
                <a:latin typeface="Times New Roman MT Italics"/>
                <a:ea typeface="Times New Roman MT Italics"/>
                <a:cs typeface="Times New Roman MT Italics"/>
                <a:sym typeface="Times New Roman MT Italics"/>
              </a:rPr>
              <a:t>Vilniaus lopšelio-darželio </a:t>
            </a:r>
          </a:p>
          <a:p>
            <a:pPr algn="l">
              <a:lnSpc>
                <a:spcPts val="3143"/>
              </a:lnSpc>
            </a:pPr>
            <a:r>
              <a:rPr lang="en-US" sz="2311" i="1">
                <a:solidFill>
                  <a:srgbClr val="FFFFFF"/>
                </a:solidFill>
                <a:latin typeface="Times New Roman MT Italics"/>
                <a:ea typeface="Times New Roman MT Italics"/>
                <a:cs typeface="Times New Roman MT Italics"/>
                <a:sym typeface="Times New Roman MT Italics"/>
              </a:rPr>
              <a:t>“Jurginėlis” direktorius</a:t>
            </a:r>
          </a:p>
          <a:p>
            <a:pPr algn="l">
              <a:lnSpc>
                <a:spcPts val="3143"/>
              </a:lnSpc>
            </a:pPr>
            <a:r>
              <a:rPr lang="en-US" sz="2311" i="1">
                <a:solidFill>
                  <a:srgbClr val="FFFFFF"/>
                </a:solidFill>
                <a:latin typeface="Times New Roman MT Italics"/>
                <a:ea typeface="Times New Roman MT Italics"/>
                <a:cs typeface="Times New Roman MT Italics"/>
                <a:sym typeface="Times New Roman MT Italics"/>
              </a:rPr>
              <a:t>VU UMI docentas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13502630" y="5290239"/>
            <a:ext cx="2986294" cy="2986294"/>
          </a:xfrm>
          <a:custGeom>
            <a:avLst/>
            <a:gdLst/>
            <a:ahLst/>
            <a:cxnLst/>
            <a:rect l="l" t="t" r="r" b="b"/>
            <a:pathLst>
              <a:path w="2986294" h="2986294">
                <a:moveTo>
                  <a:pt x="0" y="0"/>
                </a:moveTo>
                <a:lnTo>
                  <a:pt x="2986294" y="0"/>
                </a:lnTo>
                <a:lnTo>
                  <a:pt x="2986294" y="2986293"/>
                </a:lnTo>
                <a:lnTo>
                  <a:pt x="0" y="2986293"/>
                </a:lnTo>
                <a:lnTo>
                  <a:pt x="0" y="0"/>
                </a:lnTo>
                <a:close/>
              </a:path>
            </a:pathLst>
          </a:custGeom>
          <a:blipFill>
            <a:blip r:embed="rId2">
              <a:alphaModFix amt="9999"/>
              <a:extLst>
                <a:ext uri="{96DAC541-7B7A-43D3-8B79-37D633B846F1}">
                  <asvg:svgBlip xmlns:asvg="http://schemas.microsoft.com/office/drawing/2016/SVG/main" xmlns="" r:embed="rId3"/>
                </a:ext>
              </a:extLst>
            </a:blip>
            <a:stretch>
              <a:fillRect/>
            </a:stretch>
          </a:blipFill>
        </p:spPr>
        <p:txBody>
          <a:bodyPr/>
          <a:lstStyle/>
          <a:p>
            <a:endParaRPr lang="en-GB"/>
          </a:p>
        </p:txBody>
      </p:sp>
      <p:grpSp>
        <p:nvGrpSpPr>
          <p:cNvPr id="3" name="Group 3"/>
          <p:cNvGrpSpPr/>
          <p:nvPr/>
        </p:nvGrpSpPr>
        <p:grpSpPr>
          <a:xfrm>
            <a:off x="13833777" y="3864745"/>
            <a:ext cx="9238177" cy="2557510"/>
            <a:chOff x="0" y="0"/>
            <a:chExt cx="2433100" cy="673583"/>
          </a:xfrm>
        </p:grpSpPr>
        <p:sp>
          <p:nvSpPr>
            <p:cNvPr id="4" name="Freeform 4"/>
            <p:cNvSpPr/>
            <p:nvPr/>
          </p:nvSpPr>
          <p:spPr>
            <a:xfrm>
              <a:off x="0" y="0"/>
              <a:ext cx="2433100" cy="673583"/>
            </a:xfrm>
            <a:custGeom>
              <a:avLst/>
              <a:gdLst/>
              <a:ahLst/>
              <a:cxnLst/>
              <a:rect l="l" t="t" r="r" b="b"/>
              <a:pathLst>
                <a:path w="2433100" h="673583">
                  <a:moveTo>
                    <a:pt x="0" y="0"/>
                  </a:moveTo>
                  <a:lnTo>
                    <a:pt x="2433100" y="0"/>
                  </a:lnTo>
                  <a:lnTo>
                    <a:pt x="2433100" y="673583"/>
                  </a:lnTo>
                  <a:lnTo>
                    <a:pt x="0" y="673583"/>
                  </a:lnTo>
                  <a:close/>
                </a:path>
              </a:pathLst>
            </a:custGeom>
            <a:solidFill>
              <a:srgbClr val="841818"/>
            </a:solidFill>
          </p:spPr>
          <p:txBody>
            <a:bodyPr/>
            <a:lstStyle/>
            <a:p>
              <a:endParaRPr lang="en-GB"/>
            </a:p>
          </p:txBody>
        </p:sp>
        <p:sp>
          <p:nvSpPr>
            <p:cNvPr id="5" name="TextBox 5"/>
            <p:cNvSpPr txBox="1"/>
            <p:nvPr/>
          </p:nvSpPr>
          <p:spPr>
            <a:xfrm>
              <a:off x="0" y="19050"/>
              <a:ext cx="2433100" cy="654533"/>
            </a:xfrm>
            <a:prstGeom prst="rect">
              <a:avLst/>
            </a:prstGeom>
          </p:spPr>
          <p:txBody>
            <a:bodyPr lIns="50800" tIns="50800" rIns="50800" bIns="50800" rtlCol="0" anchor="ctr"/>
            <a:lstStyle/>
            <a:p>
              <a:pPr algn="ctr">
                <a:lnSpc>
                  <a:spcPts val="2411"/>
                </a:lnSpc>
              </a:pPr>
              <a:endParaRPr/>
            </a:p>
          </p:txBody>
        </p:sp>
      </p:grpSp>
      <p:sp>
        <p:nvSpPr>
          <p:cNvPr id="6" name="Freeform 6"/>
          <p:cNvSpPr/>
          <p:nvPr/>
        </p:nvSpPr>
        <p:spPr>
          <a:xfrm>
            <a:off x="-1475211" y="1028700"/>
            <a:ext cx="2334902" cy="2334902"/>
          </a:xfrm>
          <a:custGeom>
            <a:avLst/>
            <a:gdLst/>
            <a:ahLst/>
            <a:cxnLst/>
            <a:rect l="l" t="t" r="r" b="b"/>
            <a:pathLst>
              <a:path w="2334902" h="2334902">
                <a:moveTo>
                  <a:pt x="0" y="0"/>
                </a:moveTo>
                <a:lnTo>
                  <a:pt x="2334902" y="0"/>
                </a:lnTo>
                <a:lnTo>
                  <a:pt x="2334902" y="2334902"/>
                </a:lnTo>
                <a:lnTo>
                  <a:pt x="0" y="2334902"/>
                </a:lnTo>
                <a:lnTo>
                  <a:pt x="0" y="0"/>
                </a:lnTo>
                <a:close/>
              </a:path>
            </a:pathLst>
          </a:custGeom>
          <a:blipFill>
            <a:blip r:embed="rId4">
              <a:alphaModFix amt="18999"/>
              <a:extLst>
                <a:ext uri="{96DAC541-7B7A-43D3-8B79-37D633B846F1}">
                  <asvg:svgBlip xmlns:asvg="http://schemas.microsoft.com/office/drawing/2016/SVG/main" xmlns="" r:embed="rId5"/>
                </a:ext>
              </a:extLst>
            </a:blip>
            <a:stretch>
              <a:fillRect/>
            </a:stretch>
          </a:blipFill>
        </p:spPr>
        <p:txBody>
          <a:bodyPr/>
          <a:lstStyle/>
          <a:p>
            <a:endParaRPr lang="en-GB"/>
          </a:p>
        </p:txBody>
      </p:sp>
      <p:grpSp>
        <p:nvGrpSpPr>
          <p:cNvPr id="7" name="Group 7"/>
          <p:cNvGrpSpPr/>
          <p:nvPr/>
        </p:nvGrpSpPr>
        <p:grpSpPr>
          <a:xfrm>
            <a:off x="12634012" y="1893923"/>
            <a:ext cx="5130406" cy="5130406"/>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t="-25046" b="-25046"/>
              </a:stretch>
            </a:blipFill>
          </p:spPr>
          <p:txBody>
            <a:bodyPr/>
            <a:lstStyle/>
            <a:p>
              <a:endParaRPr lang="en-GB"/>
            </a:p>
          </p:txBody>
        </p:sp>
      </p:grpSp>
      <p:sp>
        <p:nvSpPr>
          <p:cNvPr id="9" name="TextBox 9"/>
          <p:cNvSpPr txBox="1"/>
          <p:nvPr/>
        </p:nvSpPr>
        <p:spPr>
          <a:xfrm>
            <a:off x="1252258" y="1178316"/>
            <a:ext cx="11125146" cy="8110157"/>
          </a:xfrm>
          <a:prstGeom prst="rect">
            <a:avLst/>
          </a:prstGeom>
        </p:spPr>
        <p:txBody>
          <a:bodyPr lIns="0" tIns="0" rIns="0" bIns="0" rtlCol="0" anchor="t">
            <a:spAutoFit/>
          </a:bodyPr>
          <a:lstStyle/>
          <a:p>
            <a:pPr algn="just">
              <a:lnSpc>
                <a:spcPts val="3551"/>
              </a:lnSpc>
              <a:spcBef>
                <a:spcPct val="0"/>
              </a:spcBef>
            </a:pPr>
            <a:r>
              <a:rPr lang="en-US" sz="2611" b="1">
                <a:solidFill>
                  <a:srgbClr val="384651"/>
                </a:solidFill>
                <a:latin typeface="Times New Roman MT Bold"/>
                <a:ea typeface="Times New Roman MT Bold"/>
                <a:cs typeface="Times New Roman MT Bold"/>
                <a:sym typeface="Times New Roman MT Bold"/>
              </a:rPr>
              <a:t>Šiandien, kalbėdami apie ikimokyklinį ugdymą, vis dažniau susiduriame su labai svarbiu klausimu: </a:t>
            </a:r>
          </a:p>
          <a:p>
            <a:pPr algn="just">
              <a:lnSpc>
                <a:spcPts val="3143"/>
              </a:lnSpc>
              <a:spcBef>
                <a:spcPct val="0"/>
              </a:spcBef>
            </a:pPr>
            <a:endParaRPr lang="en-US" sz="2611" b="1">
              <a:solidFill>
                <a:srgbClr val="384651"/>
              </a:solidFill>
              <a:latin typeface="Times New Roman MT Bold"/>
              <a:ea typeface="Times New Roman MT Bold"/>
              <a:cs typeface="Times New Roman MT Bold"/>
              <a:sym typeface="Times New Roman MT Bold"/>
            </a:endParaRPr>
          </a:p>
          <a:p>
            <a:pPr algn="just">
              <a:lnSpc>
                <a:spcPts val="5591"/>
              </a:lnSpc>
              <a:spcBef>
                <a:spcPct val="0"/>
              </a:spcBef>
            </a:pPr>
            <a:r>
              <a:rPr lang="en-US" sz="4111" b="1">
                <a:solidFill>
                  <a:srgbClr val="D19D4E"/>
                </a:solidFill>
                <a:latin typeface="Times New Roman MT Bold"/>
                <a:ea typeface="Times New Roman MT Bold"/>
                <a:cs typeface="Times New Roman MT Bold"/>
                <a:sym typeface="Times New Roman MT Bold"/>
              </a:rPr>
              <a:t>Ko iš tiesų reikia mažam vaikui, kad jis augtų sveikas, smalsus, atsparus ir gebantis būti su kitais?</a:t>
            </a:r>
            <a:r>
              <a:rPr lang="en-US" sz="4111">
                <a:solidFill>
                  <a:srgbClr val="FFBD59"/>
                </a:solidFill>
                <a:latin typeface="Times New Roman MT"/>
                <a:ea typeface="Times New Roman MT"/>
                <a:cs typeface="Times New Roman MT"/>
                <a:sym typeface="Times New Roman MT"/>
              </a:rPr>
              <a:t> </a:t>
            </a:r>
          </a:p>
          <a:p>
            <a:pPr algn="just">
              <a:lnSpc>
                <a:spcPts val="3551"/>
              </a:lnSpc>
              <a:spcBef>
                <a:spcPct val="0"/>
              </a:spcBef>
            </a:pPr>
            <a:endParaRPr lang="en-US" sz="4111">
              <a:solidFill>
                <a:srgbClr val="FFBD59"/>
              </a:solidFill>
              <a:latin typeface="Times New Roman MT"/>
              <a:ea typeface="Times New Roman MT"/>
              <a:cs typeface="Times New Roman MT"/>
              <a:sym typeface="Times New Roman MT"/>
            </a:endParaRPr>
          </a:p>
          <a:p>
            <a:pPr algn="just">
              <a:lnSpc>
                <a:spcPts val="3551"/>
              </a:lnSpc>
              <a:spcBef>
                <a:spcPct val="0"/>
              </a:spcBef>
            </a:pPr>
            <a:r>
              <a:rPr lang="en-US" sz="2611" b="1">
                <a:solidFill>
                  <a:srgbClr val="384651"/>
                </a:solidFill>
                <a:latin typeface="Times New Roman MT Bold"/>
                <a:ea typeface="Times New Roman MT Bold"/>
                <a:cs typeface="Times New Roman MT Bold"/>
                <a:sym typeface="Times New Roman MT Bold"/>
              </a:rPr>
              <a:t>Vis labiau tampa aktualus socialinis-emocinis ugdymas, nes būtent jis padeda vaikui kurti sąveikas, valdyti emocijas, rūpintis savimi ir kitais bei priimti atsakingus sprendimus.</a:t>
            </a:r>
          </a:p>
          <a:p>
            <a:pPr algn="just">
              <a:lnSpc>
                <a:spcPts val="3551"/>
              </a:lnSpc>
              <a:spcBef>
                <a:spcPct val="0"/>
              </a:spcBef>
            </a:pPr>
            <a:endParaRPr lang="en-US" sz="2611" b="1">
              <a:solidFill>
                <a:srgbClr val="384651"/>
              </a:solidFill>
              <a:latin typeface="Times New Roman MT Bold"/>
              <a:ea typeface="Times New Roman MT Bold"/>
              <a:cs typeface="Times New Roman MT Bold"/>
              <a:sym typeface="Times New Roman MT Bold"/>
            </a:endParaRPr>
          </a:p>
          <a:p>
            <a:pPr algn="just">
              <a:lnSpc>
                <a:spcPts val="3551"/>
              </a:lnSpc>
              <a:spcBef>
                <a:spcPct val="0"/>
              </a:spcBef>
            </a:pPr>
            <a:r>
              <a:rPr lang="en-US" sz="2611" b="1">
                <a:solidFill>
                  <a:srgbClr val="384651"/>
                </a:solidFill>
                <a:latin typeface="Times New Roman MT Bold"/>
                <a:ea typeface="Times New Roman MT Bold"/>
                <a:cs typeface="Times New Roman MT Bold"/>
                <a:sym typeface="Times New Roman MT Bold"/>
              </a:rPr>
              <a:t>Sveika gyvensena ikimokykliniame amžiuje ugdoma ne vien per žinias apie sveikatą, bet per kasdienę vaiko patirtį – judėjimą, santykį, emocijų pažinimą, tyrinėjimą ir žaidimą.</a:t>
            </a:r>
          </a:p>
          <a:p>
            <a:pPr algn="just">
              <a:lnSpc>
                <a:spcPts val="3551"/>
              </a:lnSpc>
              <a:spcBef>
                <a:spcPct val="0"/>
              </a:spcBef>
            </a:pPr>
            <a:endParaRPr lang="en-US" sz="2611" b="1">
              <a:solidFill>
                <a:srgbClr val="384651"/>
              </a:solidFill>
              <a:latin typeface="Times New Roman MT Bold"/>
              <a:ea typeface="Times New Roman MT Bold"/>
              <a:cs typeface="Times New Roman MT Bold"/>
              <a:sym typeface="Times New Roman MT Bold"/>
            </a:endParaRPr>
          </a:p>
          <a:p>
            <a:pPr algn="just">
              <a:lnSpc>
                <a:spcPts val="3551"/>
              </a:lnSpc>
              <a:spcBef>
                <a:spcPct val="0"/>
              </a:spcBef>
            </a:pPr>
            <a:r>
              <a:rPr lang="en-US" sz="2611" b="1">
                <a:solidFill>
                  <a:srgbClr val="384651"/>
                </a:solidFill>
                <a:latin typeface="Times New Roman MT Bold"/>
                <a:ea typeface="Times New Roman MT Bold"/>
                <a:cs typeface="Times New Roman MT Bold"/>
                <a:sym typeface="Times New Roman MT Bold"/>
              </a:rPr>
              <a:t>LEGO kaladėlės čia tampa ne tik konstravimo priemone, bet ir būdu vaikui veikti kūnu, mąstyti, tartis, laukti savo eilės, nusiraminti, įvardyti jausmus, ieškoti sprendimų ir patirti bendrystę.</a:t>
            </a:r>
          </a:p>
        </p:txBody>
      </p:sp>
      <p:sp>
        <p:nvSpPr>
          <p:cNvPr id="10" name="TextBox 10"/>
          <p:cNvSpPr txBox="1"/>
          <p:nvPr/>
        </p:nvSpPr>
        <p:spPr>
          <a:xfrm>
            <a:off x="1252258" y="400665"/>
            <a:ext cx="9548119" cy="628035"/>
          </a:xfrm>
          <a:prstGeom prst="rect">
            <a:avLst/>
          </a:prstGeom>
        </p:spPr>
        <p:txBody>
          <a:bodyPr lIns="0" tIns="0" rIns="0" bIns="0" rtlCol="0" anchor="t">
            <a:spAutoFit/>
          </a:bodyPr>
          <a:lstStyle/>
          <a:p>
            <a:pPr algn="l">
              <a:lnSpc>
                <a:spcPts val="4503"/>
              </a:lnSpc>
              <a:spcBef>
                <a:spcPct val="0"/>
              </a:spcBef>
            </a:pPr>
            <a:r>
              <a:rPr lang="en-US" sz="3311" b="1">
                <a:solidFill>
                  <a:srgbClr val="841818"/>
                </a:solidFill>
                <a:latin typeface="Times New Roman MT Bold"/>
                <a:ea typeface="Times New Roman MT Bold"/>
                <a:cs typeface="Times New Roman MT Bold"/>
                <a:sym typeface="Times New Roman MT Bold"/>
              </a:rPr>
              <a:t>Sveika gyvensena kaip patirtinis atradimas...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9" r="-1154" b="-689"/>
            </a:stretch>
          </a:blipFill>
        </p:spPr>
        <p:txBody>
          <a:bodyPr/>
          <a:lstStyle/>
          <a:p>
            <a:endParaRPr lang="en-GB"/>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0" y="525780"/>
            <a:ext cx="18288000" cy="9235440"/>
          </a:xfrm>
          <a:custGeom>
            <a:avLst/>
            <a:gdLst/>
            <a:ahLst/>
            <a:cxnLst/>
            <a:rect l="l" t="t" r="r" b="b"/>
            <a:pathLst>
              <a:path w="18288000" h="9235440">
                <a:moveTo>
                  <a:pt x="0" y="0"/>
                </a:moveTo>
                <a:lnTo>
                  <a:pt x="18288000" y="0"/>
                </a:lnTo>
                <a:lnTo>
                  <a:pt x="18288000" y="9235440"/>
                </a:lnTo>
                <a:lnTo>
                  <a:pt x="0" y="9235440"/>
                </a:lnTo>
                <a:lnTo>
                  <a:pt x="0" y="0"/>
                </a:lnTo>
                <a:close/>
              </a:path>
            </a:pathLst>
          </a:custGeom>
          <a:blipFill>
            <a:blip r:embed="rId2"/>
            <a:stretch>
              <a:fillRect/>
            </a:stretch>
          </a:blipFill>
        </p:spPr>
        <p:txBody>
          <a:bodyPr/>
          <a:lstStyle/>
          <a:p>
            <a:endParaRPr lang="en-GB"/>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0" y="0"/>
            <a:ext cx="14010319" cy="10287000"/>
          </a:xfrm>
          <a:custGeom>
            <a:avLst/>
            <a:gdLst/>
            <a:ahLst/>
            <a:cxnLst/>
            <a:rect l="l" t="t" r="r" b="b"/>
            <a:pathLst>
              <a:path w="14010319" h="10287000">
                <a:moveTo>
                  <a:pt x="0" y="0"/>
                </a:moveTo>
                <a:lnTo>
                  <a:pt x="14010319" y="0"/>
                </a:lnTo>
                <a:lnTo>
                  <a:pt x="14010319" y="10287000"/>
                </a:lnTo>
                <a:lnTo>
                  <a:pt x="0" y="10287000"/>
                </a:lnTo>
                <a:lnTo>
                  <a:pt x="0" y="0"/>
                </a:lnTo>
                <a:close/>
              </a:path>
            </a:pathLst>
          </a:custGeom>
          <a:blipFill>
            <a:blip r:embed="rId2"/>
            <a:stretch>
              <a:fillRect r="-1275"/>
            </a:stretch>
          </a:blipFill>
        </p:spPr>
        <p:txBody>
          <a:bodyPr/>
          <a:lstStyle/>
          <a:p>
            <a:endParaRPr lang="en-GB"/>
          </a:p>
        </p:txBody>
      </p:sp>
      <p:sp>
        <p:nvSpPr>
          <p:cNvPr id="3" name="TextBox 3"/>
          <p:cNvSpPr txBox="1"/>
          <p:nvPr/>
        </p:nvSpPr>
        <p:spPr>
          <a:xfrm>
            <a:off x="14248514" y="603845"/>
            <a:ext cx="3799067" cy="2280367"/>
          </a:xfrm>
          <a:prstGeom prst="rect">
            <a:avLst/>
          </a:prstGeom>
        </p:spPr>
        <p:txBody>
          <a:bodyPr lIns="0" tIns="0" rIns="0" bIns="0" rtlCol="0" anchor="t">
            <a:spAutoFit/>
          </a:bodyPr>
          <a:lstStyle/>
          <a:p>
            <a:pPr algn="ctr">
              <a:lnSpc>
                <a:spcPts val="3564"/>
              </a:lnSpc>
              <a:spcBef>
                <a:spcPct val="0"/>
              </a:spcBef>
            </a:pPr>
            <a:r>
              <a:rPr lang="en-US" sz="2620" b="1">
                <a:solidFill>
                  <a:srgbClr val="FF751F"/>
                </a:solidFill>
                <a:latin typeface="Times New Roman MT Bold"/>
                <a:ea typeface="Times New Roman MT Bold"/>
                <a:cs typeface="Times New Roman MT Bold"/>
                <a:sym typeface="Times New Roman MT Bold"/>
              </a:rPr>
              <a:t>Ar kaladėlės gali ugdyti ne tik mąstymą, bet ir vaiko savijautą, empatiją, judėjimą bei sveikos gyvensenos įpročius?</a:t>
            </a:r>
          </a:p>
        </p:txBody>
      </p:sp>
      <p:sp>
        <p:nvSpPr>
          <p:cNvPr id="4" name="TextBox 4"/>
          <p:cNvSpPr txBox="1"/>
          <p:nvPr/>
        </p:nvSpPr>
        <p:spPr>
          <a:xfrm>
            <a:off x="14008096" y="4329279"/>
            <a:ext cx="4039486" cy="3906667"/>
          </a:xfrm>
          <a:prstGeom prst="rect">
            <a:avLst/>
          </a:prstGeom>
        </p:spPr>
        <p:txBody>
          <a:bodyPr lIns="0" tIns="0" rIns="0" bIns="0" rtlCol="0" anchor="t">
            <a:spAutoFit/>
          </a:bodyPr>
          <a:lstStyle/>
          <a:p>
            <a:pPr algn="ctr">
              <a:lnSpc>
                <a:spcPts val="4367"/>
              </a:lnSpc>
              <a:spcBef>
                <a:spcPct val="0"/>
              </a:spcBef>
            </a:pPr>
            <a:r>
              <a:rPr lang="en-US" sz="3211" b="1">
                <a:solidFill>
                  <a:srgbClr val="0097B2"/>
                </a:solidFill>
                <a:latin typeface="Times New Roman MT Bold"/>
                <a:ea typeface="Times New Roman MT Bold"/>
                <a:cs typeface="Times New Roman MT Bold"/>
                <a:sym typeface="Times New Roman MT Bold"/>
              </a:rPr>
              <a:t>Taip, jei į kaladėles žiūrime ne kaip į daiktą, o kaip į ugdymo terpę, kurioje susitinka STEAM, žaidimas, emocinis raštingumas ir sveikatos stiprinimas.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0" y="0"/>
            <a:ext cx="12818692" cy="10287000"/>
          </a:xfrm>
          <a:custGeom>
            <a:avLst/>
            <a:gdLst/>
            <a:ahLst/>
            <a:cxnLst/>
            <a:rect l="l" t="t" r="r" b="b"/>
            <a:pathLst>
              <a:path w="12818692" h="10287000">
                <a:moveTo>
                  <a:pt x="0" y="0"/>
                </a:moveTo>
                <a:lnTo>
                  <a:pt x="12818692" y="0"/>
                </a:lnTo>
                <a:lnTo>
                  <a:pt x="12818692" y="10287000"/>
                </a:lnTo>
                <a:lnTo>
                  <a:pt x="0" y="10287000"/>
                </a:lnTo>
                <a:lnTo>
                  <a:pt x="0" y="0"/>
                </a:lnTo>
                <a:close/>
              </a:path>
            </a:pathLst>
          </a:custGeom>
          <a:blipFill>
            <a:blip r:embed="rId2"/>
            <a:stretch>
              <a:fillRect/>
            </a:stretch>
          </a:blipFill>
        </p:spPr>
        <p:txBody>
          <a:bodyPr/>
          <a:lstStyle/>
          <a:p>
            <a:endParaRPr lang="en-GB"/>
          </a:p>
        </p:txBody>
      </p:sp>
      <p:sp>
        <p:nvSpPr>
          <p:cNvPr id="3" name="Freeform 3"/>
          <p:cNvSpPr/>
          <p:nvPr/>
        </p:nvSpPr>
        <p:spPr>
          <a:xfrm>
            <a:off x="12963458" y="445261"/>
            <a:ext cx="5179775" cy="3651741"/>
          </a:xfrm>
          <a:custGeom>
            <a:avLst/>
            <a:gdLst/>
            <a:ahLst/>
            <a:cxnLst/>
            <a:rect l="l" t="t" r="r" b="b"/>
            <a:pathLst>
              <a:path w="5179775" h="3651741">
                <a:moveTo>
                  <a:pt x="0" y="0"/>
                </a:moveTo>
                <a:lnTo>
                  <a:pt x="5179775" y="0"/>
                </a:lnTo>
                <a:lnTo>
                  <a:pt x="5179775" y="3651741"/>
                </a:lnTo>
                <a:lnTo>
                  <a:pt x="0" y="3651741"/>
                </a:lnTo>
                <a:lnTo>
                  <a:pt x="0" y="0"/>
                </a:lnTo>
                <a:close/>
              </a:path>
            </a:pathLst>
          </a:custGeom>
          <a:blipFill>
            <a:blip r:embed="rId3"/>
            <a:stretch>
              <a:fillRect/>
            </a:stretch>
          </a:blipFill>
        </p:spPr>
        <p:txBody>
          <a:bodyPr/>
          <a:lstStyle/>
          <a:p>
            <a:endParaRPr lang="en-GB"/>
          </a:p>
        </p:txBody>
      </p:sp>
      <p:sp>
        <p:nvSpPr>
          <p:cNvPr id="4" name="Freeform 4"/>
          <p:cNvSpPr/>
          <p:nvPr/>
        </p:nvSpPr>
        <p:spPr>
          <a:xfrm>
            <a:off x="13029591" y="5143500"/>
            <a:ext cx="5047509" cy="4511212"/>
          </a:xfrm>
          <a:custGeom>
            <a:avLst/>
            <a:gdLst/>
            <a:ahLst/>
            <a:cxnLst/>
            <a:rect l="l" t="t" r="r" b="b"/>
            <a:pathLst>
              <a:path w="5047509" h="4511212">
                <a:moveTo>
                  <a:pt x="0" y="0"/>
                </a:moveTo>
                <a:lnTo>
                  <a:pt x="5047510" y="0"/>
                </a:lnTo>
                <a:lnTo>
                  <a:pt x="5047510" y="4511212"/>
                </a:lnTo>
                <a:lnTo>
                  <a:pt x="0" y="4511212"/>
                </a:lnTo>
                <a:lnTo>
                  <a:pt x="0" y="0"/>
                </a:lnTo>
                <a:close/>
              </a:path>
            </a:pathLst>
          </a:custGeom>
          <a:blipFill>
            <a:blip r:embed="rId4"/>
            <a:stretch>
              <a:fillRect/>
            </a:stretch>
          </a:blipFill>
        </p:spPr>
        <p:txBody>
          <a:bodyPr/>
          <a:lstStyle/>
          <a:p>
            <a:endParaRPr lang="en-GB"/>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0" y="891540"/>
            <a:ext cx="18288000" cy="8503920"/>
          </a:xfrm>
          <a:custGeom>
            <a:avLst/>
            <a:gdLst/>
            <a:ahLst/>
            <a:cxnLst/>
            <a:rect l="l" t="t" r="r" b="b"/>
            <a:pathLst>
              <a:path w="18288000" h="8503920">
                <a:moveTo>
                  <a:pt x="0" y="0"/>
                </a:moveTo>
                <a:lnTo>
                  <a:pt x="18288000" y="0"/>
                </a:lnTo>
                <a:lnTo>
                  <a:pt x="18288000" y="8503920"/>
                </a:lnTo>
                <a:lnTo>
                  <a:pt x="0" y="8503920"/>
                </a:lnTo>
                <a:lnTo>
                  <a:pt x="0" y="0"/>
                </a:lnTo>
                <a:close/>
              </a:path>
            </a:pathLst>
          </a:custGeom>
          <a:blipFill>
            <a:blip r:embed="rId2"/>
            <a:stretch>
              <a:fillRect/>
            </a:stretch>
          </a:blipFill>
        </p:spPr>
        <p:txBody>
          <a:bodyPr/>
          <a:lstStyle/>
          <a:p>
            <a:endParaRPr lang="en-GB"/>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0" y="1280160"/>
            <a:ext cx="18288000" cy="7726680"/>
          </a:xfrm>
          <a:custGeom>
            <a:avLst/>
            <a:gdLst/>
            <a:ahLst/>
            <a:cxnLst/>
            <a:rect l="l" t="t" r="r" b="b"/>
            <a:pathLst>
              <a:path w="18288000" h="7726680">
                <a:moveTo>
                  <a:pt x="0" y="0"/>
                </a:moveTo>
                <a:lnTo>
                  <a:pt x="18288000" y="0"/>
                </a:lnTo>
                <a:lnTo>
                  <a:pt x="18288000" y="7726680"/>
                </a:lnTo>
                <a:lnTo>
                  <a:pt x="0" y="7726680"/>
                </a:lnTo>
                <a:lnTo>
                  <a:pt x="0" y="0"/>
                </a:lnTo>
                <a:close/>
              </a:path>
            </a:pathLst>
          </a:custGeom>
          <a:blipFill>
            <a:blip r:embed="rId2"/>
            <a:stretch>
              <a:fillRect/>
            </a:stretch>
          </a:blipFill>
        </p:spPr>
        <p:txBody>
          <a:bodyPr/>
          <a:lstStyle/>
          <a:p>
            <a:endParaRPr lang="en-GB"/>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0" y="468630"/>
            <a:ext cx="18288000" cy="9349740"/>
          </a:xfrm>
          <a:custGeom>
            <a:avLst/>
            <a:gdLst/>
            <a:ahLst/>
            <a:cxnLst/>
            <a:rect l="l" t="t" r="r" b="b"/>
            <a:pathLst>
              <a:path w="18288000" h="9349740">
                <a:moveTo>
                  <a:pt x="0" y="0"/>
                </a:moveTo>
                <a:lnTo>
                  <a:pt x="18288000" y="0"/>
                </a:lnTo>
                <a:lnTo>
                  <a:pt x="18288000" y="9349740"/>
                </a:lnTo>
                <a:lnTo>
                  <a:pt x="0" y="9349740"/>
                </a:lnTo>
                <a:lnTo>
                  <a:pt x="0" y="0"/>
                </a:lnTo>
                <a:close/>
              </a:path>
            </a:pathLst>
          </a:custGeom>
          <a:blipFill>
            <a:blip r:embed="rId2"/>
            <a:stretch>
              <a:fillRect/>
            </a:stretch>
          </a:blipFill>
        </p:spPr>
        <p:txBody>
          <a:bodyPr/>
          <a:lstStyle/>
          <a:p>
            <a:endParaRPr lang="en-GB"/>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TotalTime>
  <Words>559</Words>
  <Application>Microsoft Office PowerPoint</Application>
  <PresentationFormat>Pasirinktinai</PresentationFormat>
  <Paragraphs>39</Paragraphs>
  <Slides>19</Slides>
  <Notes>0</Notes>
  <HiddenSlides>0</HiddenSlides>
  <MMClips>0</MMClips>
  <ScaleCrop>false</ScaleCrop>
  <HeadingPairs>
    <vt:vector size="6" baseType="variant">
      <vt:variant>
        <vt:lpstr>Naudojami šriftai</vt:lpstr>
      </vt:variant>
      <vt:variant>
        <vt:i4>9</vt:i4>
      </vt:variant>
      <vt:variant>
        <vt:lpstr>Tema</vt:lpstr>
      </vt:variant>
      <vt:variant>
        <vt:i4>1</vt:i4>
      </vt:variant>
      <vt:variant>
        <vt:lpstr>Skaidrių pavadinimai</vt:lpstr>
      </vt:variant>
      <vt:variant>
        <vt:i4>19</vt:i4>
      </vt:variant>
    </vt:vector>
  </HeadingPairs>
  <TitlesOfParts>
    <vt:vector size="29" baseType="lpstr">
      <vt:lpstr>Open Sans</vt:lpstr>
      <vt:lpstr>Times New Roman MT</vt:lpstr>
      <vt:lpstr>Open Sans Italics</vt:lpstr>
      <vt:lpstr>Calibri</vt:lpstr>
      <vt:lpstr>Open Sans Bold</vt:lpstr>
      <vt:lpstr>Open Sans Bold Italics</vt:lpstr>
      <vt:lpstr>Times New Roman MT Bold</vt:lpstr>
      <vt:lpstr>Arial</vt:lpstr>
      <vt:lpstr>Times New Roman MT Italics</vt:lpstr>
      <vt:lpstr>Office Theme</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Presented By: Sebastian Bennet</dc:title>
  <dc:creator>ASUS</dc:creator>
  <cp:lastModifiedBy>„Microsoft“ abonementas</cp:lastModifiedBy>
  <cp:revision>4</cp:revision>
  <dcterms:created xsi:type="dcterms:W3CDTF">2006-08-16T00:00:00Z</dcterms:created>
  <dcterms:modified xsi:type="dcterms:W3CDTF">2026-03-10T07:23:43Z</dcterms:modified>
  <dc:identifier>DAHDdMtm4UI</dc:identifier>
</cp:coreProperties>
</file>